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8" r:id="rId2"/>
    <p:sldId id="269" r:id="rId3"/>
    <p:sldId id="290" r:id="rId4"/>
    <p:sldId id="302" r:id="rId5"/>
    <p:sldId id="303" r:id="rId6"/>
    <p:sldId id="305" r:id="rId7"/>
    <p:sldId id="304" r:id="rId8"/>
    <p:sldId id="306" r:id="rId9"/>
    <p:sldId id="283" r:id="rId10"/>
    <p:sldId id="282" r:id="rId11"/>
    <p:sldId id="285" r:id="rId12"/>
    <p:sldId id="307" r:id="rId13"/>
    <p:sldId id="313" r:id="rId14"/>
    <p:sldId id="311" r:id="rId15"/>
    <p:sldId id="308" r:id="rId16"/>
    <p:sldId id="309" r:id="rId17"/>
    <p:sldId id="312" r:id="rId18"/>
    <p:sldId id="270" r:id="rId19"/>
    <p:sldId id="288" r:id="rId20"/>
    <p:sldId id="287" r:id="rId21"/>
    <p:sldId id="315" r:id="rId22"/>
    <p:sldId id="316" r:id="rId23"/>
    <p:sldId id="276" r:id="rId24"/>
    <p:sldId id="277" r:id="rId25"/>
    <p:sldId id="278" r:id="rId26"/>
    <p:sldId id="279" r:id="rId27"/>
    <p:sldId id="280" r:id="rId28"/>
    <p:sldId id="289" r:id="rId29"/>
    <p:sldId id="291" r:id="rId30"/>
    <p:sldId id="292" r:id="rId31"/>
    <p:sldId id="314" r:id="rId32"/>
    <p:sldId id="299" r:id="rId33"/>
    <p:sldId id="300" r:id="rId34"/>
    <p:sldId id="301" r:id="rId35"/>
    <p:sldId id="281" r:id="rId36"/>
    <p:sldId id="298" r:id="rId37"/>
  </p:sldIdLst>
  <p:sldSz cx="9144000" cy="6858000" type="screen4x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EFF"/>
    <a:srgbClr val="3166CF"/>
    <a:srgbClr val="3E6FD2"/>
    <a:srgbClr val="2D5EC1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8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DA3B0C3B-85E9-4A50-B479-AB706279D1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76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8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1838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632687"/>
            <a:ext cx="5335893" cy="438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815"/>
            <a:ext cx="2890665" cy="48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263815"/>
            <a:ext cx="2890665" cy="48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785" tIns="44892" rIns="89785" bIns="44892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BB7CC48D-4F73-47C6-9A28-BA89CFE300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456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5212" cy="36576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5212" cy="36576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5212" cy="36576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5212" cy="36576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5212" cy="36576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5212" cy="3657600"/>
          </a:xfrm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3C11228B-E737-45ED-8158-C9776D28912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8224A0-4521-4693-B62F-0BDB1086B44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35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3152A-6553-440C-BF19-16A15EB3F8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0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r>
              <a:rPr lang="en-US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98550"/>
            <a:ext cx="9144000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8" y="323850"/>
            <a:ext cx="181133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219575" y="2060575"/>
            <a:ext cx="467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48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6430963"/>
            <a:ext cx="6858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8640960" cy="12241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5389752"/>
            <a:ext cx="8640960" cy="91956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0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69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AA67F-4656-413C-B489-A7B7733F063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76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032C4-ABC9-4A63-8036-466607C0AF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9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6A86-01ED-482D-9166-56A4091B3E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66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E6257-6707-44E9-84D6-C6541340750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561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B4C6C-0F3A-408E-AAAD-466C7D92E1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720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FBCB1-C114-4639-98E9-C55ADB7D4C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235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02DAB-688C-4B2B-9A90-2FCC5787F3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48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F7559-DD58-4931-89E7-F787E4B4B2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79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2F49C03B-98E8-4317-BEFD-BF77C903555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ocs/h2020-funding-guide/grants/applying-for-funding/register-an-organisation/lear-appointment_en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lev/h2020-lear-applet_en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research/participants/data/ref/h2020/grants_manual/lev/h2020-lev-declaration-consent_en.doc" TargetMode="External"/><Relationship Id="rId5" Type="http://schemas.openxmlformats.org/officeDocument/2006/relationships/hyperlink" Target="http://ec.europa.eu/research/participants/data/ref/h2020/grants_manual/lev/h2020-lev-terms-of-use_en.pdf" TargetMode="External"/><Relationship Id="rId4" Type="http://schemas.openxmlformats.org/officeDocument/2006/relationships/hyperlink" Target="http://ec.europa.eu/research/participants/data/ref/h2020/grants_manual/lev/h2020-lear-roltas_en.do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organisations/register_sec.html" TargetMode="Externa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portal/desktop/en/home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ocs/h2020-funding-guide/grants/from-evaluation-to-grant-signature/grant-signature_en.htm" TargetMode="External"/><Relationship Id="rId7" Type="http://schemas.openxmlformats.org/officeDocument/2006/relationships/hyperlink" Target="http://ec.europa.eu/research/participants/data/support/videos/lear.mp4" TargetMode="External"/><Relationship Id="rId2" Type="http://schemas.openxmlformats.org/officeDocument/2006/relationships/hyperlink" Target="http://ec.europa.eu/research/participants/docs/h2020-funding-guide/user-account-and-roles/my-area_en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c.europa.eu/research/participants/data/support/videos/electronic-signature-PP.mp4" TargetMode="External"/><Relationship Id="rId5" Type="http://schemas.openxmlformats.org/officeDocument/2006/relationships/hyperlink" Target="http://ec.europa.eu/research/participants/data/ref/h2020/grants_manual/lev/h2020-lev-terms-of-use_en.pdf" TargetMode="External"/><Relationship Id="rId4" Type="http://schemas.openxmlformats.org/officeDocument/2006/relationships/hyperlink" Target="http://ec.europa.eu/research/participants/docs/h2020-funding-guide/grants/applying-for-funding/register-an-organisation/lear-appointment_en.htm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research/participants/portal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2565400"/>
            <a:ext cx="8964488" cy="790575"/>
          </a:xfrm>
        </p:spPr>
        <p:txBody>
          <a:bodyPr/>
          <a:lstStyle/>
          <a:p>
            <a:pPr algn="ctr"/>
            <a:r>
              <a:rPr lang="fr-BE" sz="4000" dirty="0" smtClean="0"/>
              <a:t>Participant Portal  </a:t>
            </a:r>
            <a:br>
              <a:rPr lang="fr-BE" sz="4000" dirty="0" smtClean="0"/>
            </a:br>
            <a:r>
              <a:rPr lang="fr-BE" sz="4000" dirty="0" err="1"/>
              <a:t>P</a:t>
            </a:r>
            <a:r>
              <a:rPr lang="fr-BE" sz="4000" dirty="0" err="1" smtClean="0"/>
              <a:t>aperless</a:t>
            </a:r>
            <a:r>
              <a:rPr lang="fr-BE" sz="4000" dirty="0" smtClean="0"/>
              <a:t> </a:t>
            </a:r>
            <a:r>
              <a:rPr lang="fr-BE" sz="4000" dirty="0"/>
              <a:t>G</a:t>
            </a:r>
            <a:r>
              <a:rPr lang="fr-BE" sz="4000" dirty="0" smtClean="0"/>
              <a:t>rant </a:t>
            </a:r>
            <a:r>
              <a:rPr lang="fr-BE" sz="4000" dirty="0"/>
              <a:t>M</a:t>
            </a:r>
            <a:r>
              <a:rPr lang="fr-BE" sz="4000" dirty="0" smtClean="0"/>
              <a:t>anagement</a:t>
            </a: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07904" y="4869160"/>
            <a:ext cx="5184948" cy="1728787"/>
          </a:xfrm>
        </p:spPr>
        <p:txBody>
          <a:bodyPr/>
          <a:lstStyle/>
          <a:p>
            <a:pPr marL="342900" indent="-342900" algn="r" eaLnBrk="0" hangingPunct="0"/>
            <a:endParaRPr lang="en-GB" sz="2000" dirty="0" smtClean="0">
              <a:solidFill>
                <a:srgbClr val="FFD624"/>
              </a:solidFill>
            </a:endParaRPr>
          </a:p>
          <a:p>
            <a:pPr marL="342900" indent="-342900" algn="r" eaLnBrk="0" hangingPunct="0"/>
            <a:r>
              <a:rPr lang="en-GB" sz="2000" dirty="0" smtClean="0">
                <a:solidFill>
                  <a:srgbClr val="FFD624"/>
                </a:solidFill>
              </a:rPr>
              <a:t>Peter HÄRTWICH</a:t>
            </a:r>
            <a:endParaRPr lang="en-GB" sz="2000" dirty="0"/>
          </a:p>
          <a:p>
            <a:pPr marL="342900" indent="-342900" algn="r" eaLnBrk="0" hangingPunct="0"/>
            <a:r>
              <a:rPr lang="es-ES" sz="2000" dirty="0" smtClean="0">
                <a:solidFill>
                  <a:srgbClr val="FFD624"/>
                </a:solidFill>
              </a:rPr>
              <a:t>DG RTD</a:t>
            </a:r>
            <a:endParaRPr lang="en-GB" sz="2000" dirty="0">
              <a:solidFill>
                <a:srgbClr val="FFD6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4428" y="1340768"/>
            <a:ext cx="8425184" cy="461665"/>
          </a:xfrm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fr-BE" dirty="0" smtClean="0"/>
              <a:t>Roles and </a:t>
            </a:r>
            <a:r>
              <a:rPr lang="fr-BE" dirty="0" err="1" smtClean="0"/>
              <a:t>access</a:t>
            </a:r>
            <a:r>
              <a:rPr lang="fr-BE" dirty="0" smtClean="0"/>
              <a:t> </a:t>
            </a:r>
            <a:r>
              <a:rPr lang="fr-BE" dirty="0" err="1" smtClean="0"/>
              <a:t>rights</a:t>
            </a:r>
            <a:r>
              <a:rPr lang="fr-BE" dirty="0" smtClean="0"/>
              <a:t> (</a:t>
            </a:r>
            <a:r>
              <a:rPr lang="fr-BE" dirty="0" err="1" smtClean="0"/>
              <a:t>project</a:t>
            </a:r>
            <a:r>
              <a:rPr lang="fr-BE" dirty="0" smtClean="0"/>
              <a:t>)</a:t>
            </a:r>
            <a:endParaRPr lang="en-GB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10</a:t>
            </a:fld>
            <a:endParaRPr lang="en-GB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52872"/>
              </p:ext>
            </p:extLst>
          </p:nvPr>
        </p:nvGraphicFramePr>
        <p:xfrm>
          <a:off x="107504" y="1844824"/>
          <a:ext cx="8865168" cy="4885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146"/>
                <a:gridCol w="1108146"/>
                <a:gridCol w="1108146"/>
                <a:gridCol w="1108146"/>
                <a:gridCol w="1108146"/>
                <a:gridCol w="1108146"/>
                <a:gridCol w="1108146"/>
                <a:gridCol w="1108146"/>
              </a:tblGrid>
              <a:tr h="645818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Role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Read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Write</a:t>
                      </a:r>
                      <a:r>
                        <a:rPr lang="fr-BE" sz="1600" dirty="0" smtClean="0"/>
                        <a:t>/Save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Submit</a:t>
                      </a:r>
                      <a:r>
                        <a:rPr lang="fr-BE" sz="1600" dirty="0" smtClean="0"/>
                        <a:t> to </a:t>
                      </a:r>
                      <a:r>
                        <a:rPr lang="fr-BE" sz="1600" dirty="0" err="1" smtClean="0"/>
                        <a:t>Coord</a:t>
                      </a:r>
                      <a:r>
                        <a:rPr lang="fr-BE" sz="1600" dirty="0" smtClean="0"/>
                        <a:t>.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Submit</a:t>
                      </a:r>
                      <a:r>
                        <a:rPr lang="fr-BE" sz="1600" dirty="0" smtClean="0"/>
                        <a:t> to COM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SIGN GA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SIGN Fin Stat.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Assign</a:t>
                      </a:r>
                      <a:r>
                        <a:rPr lang="fr-BE" sz="1600" dirty="0" smtClean="0"/>
                        <a:t>/</a:t>
                      </a:r>
                      <a:r>
                        <a:rPr lang="fr-BE" sz="1600" dirty="0" err="1" smtClean="0"/>
                        <a:t>revoke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access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</a:tr>
              <a:tr h="561054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CoCo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PaCo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TaMa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TeMe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PLSIGN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BE" sz="2000" dirty="0" smtClean="0"/>
                        <a:t> </a:t>
                      </a: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PFSIGN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08" y="980728"/>
            <a:ext cx="8928992" cy="461665"/>
          </a:xfrm>
          <a:solidFill>
            <a:schemeClr val="accent3"/>
          </a:solidFill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fr-BE" dirty="0" smtClean="0"/>
              <a:t>How to </a:t>
            </a:r>
            <a:r>
              <a:rPr lang="fr-BE" dirty="0" err="1" smtClean="0"/>
              <a:t>acquire</a:t>
            </a:r>
            <a:r>
              <a:rPr lang="fr-BE" dirty="0" smtClean="0"/>
              <a:t> roles/</a:t>
            </a:r>
            <a:r>
              <a:rPr lang="fr-BE" dirty="0" err="1" smtClean="0"/>
              <a:t>access</a:t>
            </a:r>
            <a:r>
              <a:rPr lang="fr-BE" dirty="0" smtClean="0"/>
              <a:t>?</a:t>
            </a:r>
            <a:endParaRPr lang="en-GB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11</a:t>
            </a:fld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0512" y="4303455"/>
            <a:ext cx="8568952" cy="255454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u="sng" dirty="0" smtClean="0"/>
              <a:t>Primary </a:t>
            </a:r>
            <a:r>
              <a:rPr lang="en-GB" sz="2000" b="1" u="sng" dirty="0" err="1" smtClean="0"/>
              <a:t>CoCo</a:t>
            </a:r>
            <a:r>
              <a:rPr lang="en-GB" sz="2000" b="1" dirty="0" smtClean="0"/>
              <a:t>: </a:t>
            </a:r>
            <a:r>
              <a:rPr lang="en-GB" sz="2000" dirty="0" smtClean="0"/>
              <a:t>from proposal, change via COM project officer</a:t>
            </a:r>
          </a:p>
          <a:p>
            <a:pPr>
              <a:spcAft>
                <a:spcPts val="600"/>
              </a:spcAft>
            </a:pPr>
            <a:r>
              <a:rPr lang="en-GB" sz="2000" b="1" dirty="0" err="1" smtClean="0"/>
              <a:t>CoCo</a:t>
            </a:r>
            <a:r>
              <a:rPr lang="en-GB" sz="2000" b="1" dirty="0" smtClean="0"/>
              <a:t>: </a:t>
            </a:r>
            <a:r>
              <a:rPr lang="en-GB" sz="2000" dirty="0" smtClean="0"/>
              <a:t>from proposal or by another </a:t>
            </a:r>
            <a:r>
              <a:rPr lang="en-GB" sz="2000" dirty="0" err="1" smtClean="0"/>
              <a:t>CoCo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Participant Contact, Team Member: </a:t>
            </a:r>
            <a:r>
              <a:rPr lang="en-GB" sz="2000" dirty="0" smtClean="0"/>
              <a:t>from proposal or by  </a:t>
            </a:r>
            <a:r>
              <a:rPr lang="en-GB" sz="2000" dirty="0" err="1" smtClean="0"/>
              <a:t>CoCo</a:t>
            </a:r>
            <a:r>
              <a:rPr lang="en-GB" sz="2000" dirty="0" smtClean="0"/>
              <a:t>, other </a:t>
            </a:r>
            <a:r>
              <a:rPr lang="en-GB" sz="2000" dirty="0" err="1" smtClean="0"/>
              <a:t>PaCo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b="1" dirty="0" smtClean="0">
                <a:effectLst/>
              </a:rPr>
              <a:t>Task Manager: </a:t>
            </a:r>
            <a:r>
              <a:rPr lang="en-GB" sz="2000" dirty="0" smtClean="0">
                <a:effectLst/>
              </a:rPr>
              <a:t>by</a:t>
            </a:r>
            <a:r>
              <a:rPr lang="en-GB" sz="2000" dirty="0" smtClean="0"/>
              <a:t> </a:t>
            </a:r>
            <a:r>
              <a:rPr lang="en-GB" sz="2000" dirty="0" err="1" smtClean="0"/>
              <a:t>CoCo</a:t>
            </a:r>
            <a:r>
              <a:rPr lang="en-GB" sz="2000" dirty="0" smtClean="0"/>
              <a:t> or </a:t>
            </a:r>
            <a:r>
              <a:rPr lang="en-GB" sz="2000" dirty="0" err="1" smtClean="0"/>
              <a:t>PaCo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b="1" dirty="0" smtClean="0"/>
              <a:t>PLSIGN, PFSIGN</a:t>
            </a:r>
            <a:r>
              <a:rPr lang="en-GB" sz="2000" dirty="0" smtClean="0"/>
              <a:t>: chosen from list of LSIGNs and FSIGNs by </a:t>
            </a:r>
            <a:r>
              <a:rPr lang="en-GB" sz="2000" dirty="0" err="1" smtClean="0"/>
              <a:t>CoCo</a:t>
            </a:r>
            <a:r>
              <a:rPr lang="en-GB" sz="2000" dirty="0" smtClean="0"/>
              <a:t> or </a:t>
            </a:r>
            <a:r>
              <a:rPr lang="en-GB" sz="2000" dirty="0" err="1" smtClean="0"/>
              <a:t>PaCo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577132" y="2276872"/>
            <a:ext cx="8566868" cy="187220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Self-registrant: the person who registers the PIC</a:t>
            </a:r>
          </a:p>
          <a:p>
            <a:pPr>
              <a:spcAft>
                <a:spcPts val="600"/>
              </a:spcAft>
            </a:pPr>
            <a:r>
              <a:rPr lang="en-GB" sz="2000" b="1" u="sng" dirty="0" smtClean="0">
                <a:solidFill>
                  <a:schemeClr val="accent1">
                    <a:lumMod val="50000"/>
                  </a:schemeClr>
                </a:solidFill>
              </a:rPr>
              <a:t>LEAR</a:t>
            </a: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paper process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, by the legal representative of the organisation, approval by COM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Account Administrator: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by LEAR </a:t>
            </a:r>
          </a:p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LSIGN, FSIGN: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by LEAR/Account Administrator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3528" y="1700808"/>
            <a:ext cx="866524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fr-BE" sz="2000" dirty="0"/>
              <a:t>Access </a:t>
            </a:r>
            <a:r>
              <a:rPr lang="fr-BE" sz="2000" dirty="0" err="1"/>
              <a:t>rights</a:t>
            </a:r>
            <a:r>
              <a:rPr lang="fr-BE" sz="2000" dirty="0"/>
              <a:t> are </a:t>
            </a:r>
            <a:r>
              <a:rPr lang="fr-BE" sz="2000" dirty="0" err="1"/>
              <a:t>managed</a:t>
            </a:r>
            <a:r>
              <a:rPr lang="fr-BE" sz="2000" dirty="0"/>
              <a:t> </a:t>
            </a:r>
            <a:r>
              <a:rPr lang="fr-BE" sz="2000" b="1" dirty="0"/>
              <a:t>by the organisations and consortia </a:t>
            </a:r>
            <a:r>
              <a:rPr lang="fr-BE" sz="2000" dirty="0" err="1"/>
              <a:t>themselves</a:t>
            </a:r>
            <a:r>
              <a:rPr lang="fr-BE" sz="2000" dirty="0"/>
              <a:t> (</a:t>
            </a:r>
            <a:r>
              <a:rPr lang="fr-BE" sz="2000" dirty="0" err="1"/>
              <a:t>two</a:t>
            </a:r>
            <a:r>
              <a:rPr lang="fr-BE" sz="2000" dirty="0"/>
              <a:t> </a:t>
            </a:r>
            <a:r>
              <a:rPr lang="fr-BE" sz="2000" u="sng" dirty="0"/>
              <a:t>exceptions</a:t>
            </a:r>
            <a:r>
              <a:rPr lang="fr-BE" sz="2000" dirty="0"/>
              <a:t>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79512" y="1700808"/>
            <a:ext cx="8809260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79512" y="2852936"/>
            <a:ext cx="38100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41412" y="4437112"/>
            <a:ext cx="381000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79512" y="3284984"/>
            <a:ext cx="2160240" cy="3456384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Functions for</a:t>
            </a:r>
            <a:r>
              <a:rPr kumimoji="0" lang="en-GB" sz="1200" b="1" i="0" u="sng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 LEARs</a:t>
            </a:r>
            <a:r>
              <a:rPr kumimoji="0" lang="en-GB" sz="1200" b="1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: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aseline="0" dirty="0" smtClean="0"/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View or modify your organisation's data.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dirty="0" smtClean="0"/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View all roles linked to the PIC.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dirty="0" smtClean="0"/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View list of proposal</a:t>
            </a:r>
            <a:r>
              <a:rPr lang="en-GB" b="1" dirty="0" smtClean="0"/>
              <a:t>s or projects.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b="1" dirty="0" smtClean="0"/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b="1" u="sng" dirty="0" smtClean="0"/>
              <a:t>Functions for self-registrants: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dirty="0" smtClean="0"/>
          </a:p>
          <a:p>
            <a:pPr marL="3175"/>
            <a:r>
              <a:rPr lang="en-GB" b="1" dirty="0" smtClean="0"/>
              <a:t>View or modify your organisation's data.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483768" y="6165304"/>
            <a:ext cx="720080" cy="144016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NAME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79912" y="6128816"/>
            <a:ext cx="1152128" cy="144016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99999999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84440" y="6128816"/>
            <a:ext cx="1152128" cy="144016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VAT no.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64088" y="0"/>
            <a:ext cx="3779912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Roles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for Organisations</a:t>
            </a: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236568" y="4797152"/>
            <a:ext cx="639688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3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34000" y="3960000"/>
            <a:ext cx="252000" cy="25200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71600" y="1317600"/>
            <a:ext cx="1800200" cy="21602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5" name="Content Placeholder 1"/>
          <p:cNvSpPr>
            <a:spLocks/>
          </p:cNvSpPr>
          <p:nvPr/>
        </p:nvSpPr>
        <p:spPr bwMode="auto">
          <a:xfrm>
            <a:off x="1151620" y="5445224"/>
            <a:ext cx="6840760" cy="88178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tabLst>
                <a:tab pos="1257300" algn="l"/>
                <a:tab pos="1704975" algn="l"/>
                <a:tab pos="2066925" algn="l"/>
              </a:tabLst>
            </a:pPr>
            <a:r>
              <a:rPr lang="en-GB" sz="1800" b="1" dirty="0" smtClean="0"/>
              <a:t>Organisation roles </a:t>
            </a:r>
            <a:r>
              <a:rPr lang="en-GB" sz="1800" b="1" dirty="0">
                <a:solidFill>
                  <a:srgbClr val="000000"/>
                </a:solidFill>
              </a:rPr>
              <a:t>can be granted/revoked </a:t>
            </a:r>
            <a:r>
              <a:rPr lang="en-GB" sz="1800" b="1" dirty="0" smtClean="0">
                <a:solidFill>
                  <a:srgbClr val="000000"/>
                </a:solidFill>
              </a:rPr>
              <a:t/>
            </a:r>
            <a:br>
              <a:rPr lang="en-GB" sz="1800" b="1" dirty="0" smtClean="0">
                <a:solidFill>
                  <a:srgbClr val="000000"/>
                </a:solidFill>
              </a:rPr>
            </a:br>
            <a:r>
              <a:rPr lang="en-GB" sz="1800" b="1" dirty="0" smtClean="0">
                <a:solidFill>
                  <a:srgbClr val="000000"/>
                </a:solidFill>
              </a:rPr>
              <a:t>in </a:t>
            </a:r>
            <a:r>
              <a:rPr lang="en-GB" sz="1800" b="1" dirty="0">
                <a:solidFill>
                  <a:srgbClr val="000000"/>
                </a:solidFill>
              </a:rPr>
              <a:t>the "</a:t>
            </a:r>
            <a:r>
              <a:rPr lang="en-GB" sz="1800" b="1" dirty="0"/>
              <a:t>My </a:t>
            </a:r>
            <a:r>
              <a:rPr lang="en-GB" sz="1800" b="1" dirty="0" smtClean="0"/>
              <a:t>Organisations</a:t>
            </a:r>
            <a:r>
              <a:rPr lang="en-GB" sz="1800" b="1" dirty="0">
                <a:solidFill>
                  <a:srgbClr val="000000"/>
                </a:solidFill>
              </a:rPr>
              <a:t>" </a:t>
            </a:r>
            <a:r>
              <a:rPr lang="en-GB" sz="1800" b="1" dirty="0" smtClean="0">
                <a:solidFill>
                  <a:srgbClr val="000000"/>
                </a:solidFill>
              </a:rPr>
              <a:t>section, </a:t>
            </a:r>
            <a:br>
              <a:rPr lang="en-GB" sz="1800" b="1" dirty="0" smtClean="0">
                <a:solidFill>
                  <a:srgbClr val="000000"/>
                </a:solidFill>
              </a:rPr>
            </a:br>
            <a:r>
              <a:rPr lang="en-GB" sz="1800" b="1" dirty="0" smtClean="0">
                <a:solidFill>
                  <a:srgbClr val="000000"/>
                </a:solidFill>
              </a:rPr>
              <a:t>through </a:t>
            </a:r>
            <a:r>
              <a:rPr lang="en-GB" sz="1800" b="1" dirty="0">
                <a:solidFill>
                  <a:srgbClr val="000000"/>
                </a:solidFill>
              </a:rPr>
              <a:t>the </a:t>
            </a:r>
            <a:r>
              <a:rPr lang="en-GB" sz="1800" b="1" dirty="0" smtClean="0">
                <a:solidFill>
                  <a:srgbClr val="000000"/>
                </a:solidFill>
              </a:rPr>
              <a:t>blue </a:t>
            </a:r>
            <a:r>
              <a:rPr lang="en-GB" sz="1800" b="1" dirty="0" smtClean="0"/>
              <a:t>"OR (Organisation Roles)" </a:t>
            </a:r>
            <a:r>
              <a:rPr lang="en-GB" sz="1800" b="1" dirty="0"/>
              <a:t>icon</a:t>
            </a:r>
            <a:endParaRPr lang="el-GR" sz="1800" b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13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84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76707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3707904" y="2348880"/>
            <a:ext cx="720080" cy="144016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8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NAME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932040" y="2348880"/>
            <a:ext cx="792088" cy="144016"/>
          </a:xfrm>
          <a:prstGeom prst="rect">
            <a:avLst/>
          </a:prstGeom>
          <a:solidFill>
            <a:srgbClr val="BDDE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8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99999999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355976" y="3501008"/>
            <a:ext cx="3240360" cy="266429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List of </a:t>
            </a:r>
            <a:r>
              <a:rPr kumimoji="0" lang="fr-BE" sz="1200" b="0" i="0" u="none" strike="noStrike" cap="none" normalizeH="0" baseline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names</a:t>
            </a:r>
            <a:r>
              <a:rPr kumimoji="0" lang="fr-BE" sz="1200" b="0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and e-mails</a:t>
            </a:r>
            <a:r>
              <a:rPr kumimoji="0" lang="fr-BE" sz="1200" b="0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of contacts </a:t>
            </a:r>
            <a:r>
              <a:rPr kumimoji="0" lang="fr-BE" sz="1200" b="0" i="0" u="none" strike="noStrike" cap="none" normalizeH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linked</a:t>
            </a:r>
            <a:r>
              <a:rPr kumimoji="0" lang="fr-BE" sz="1200" b="0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to the PIC </a:t>
            </a:r>
            <a:r>
              <a:rPr kumimoji="0" lang="fr-BE" sz="1200" b="0" i="0" u="none" strike="noStrike" cap="none" normalizeH="0" dirty="0" err="1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number</a:t>
            </a:r>
            <a:r>
              <a:rPr kumimoji="0" lang="fr-BE" sz="1200" b="0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rPr>
              <a:t> of the organisation.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39752" y="6353944"/>
            <a:ext cx="1368152" cy="50405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3528" y="3717032"/>
            <a:ext cx="2160240" cy="19442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u="sng" dirty="0" smtClean="0"/>
              <a:t>Edit roles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: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aseline="0" dirty="0" smtClean="0"/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Add roles or revoke existing rights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 by identifying the </a:t>
            </a:r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</a:rPr>
              <a:t>e-mail/name of a person.</a:t>
            </a:r>
            <a:endParaRPr lang="fr-BE" sz="1400" b="1" dirty="0"/>
          </a:p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49814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232"/>
            <a:ext cx="9144000" cy="6855768"/>
            <a:chOff x="0" y="2232"/>
            <a:chExt cx="9144000" cy="68557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0" b="6281"/>
            <a:stretch/>
          </p:blipFill>
          <p:spPr>
            <a:xfrm>
              <a:off x="54000" y="2232"/>
              <a:ext cx="9090000" cy="6855768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0" y="2232"/>
              <a:ext cx="54000" cy="6855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GB" smtClean="0"/>
            </a:p>
          </p:txBody>
        </p:sp>
      </p:grpSp>
      <p:sp>
        <p:nvSpPr>
          <p:cNvPr id="253965" name="Rectangle 4"/>
          <p:cNvSpPr>
            <a:spLocks noChangeArrowheads="1"/>
          </p:cNvSpPr>
          <p:nvPr/>
        </p:nvSpPr>
        <p:spPr bwMode="auto">
          <a:xfrm>
            <a:off x="5741768" y="4797152"/>
            <a:ext cx="324000" cy="324000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1645200"/>
            <a:ext cx="1800200" cy="21602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5" name="Content Placeholder 1"/>
          <p:cNvSpPr>
            <a:spLocks/>
          </p:cNvSpPr>
          <p:nvPr/>
        </p:nvSpPr>
        <p:spPr bwMode="auto">
          <a:xfrm>
            <a:off x="1151620" y="5661248"/>
            <a:ext cx="6840760" cy="88178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tabLst>
                <a:tab pos="1257300" algn="l"/>
                <a:tab pos="1704975" algn="l"/>
                <a:tab pos="2066925" algn="l"/>
              </a:tabLst>
            </a:pPr>
            <a:r>
              <a:rPr lang="en-GB" sz="1800" b="1" dirty="0"/>
              <a:t>Project roles </a:t>
            </a:r>
            <a:r>
              <a:rPr lang="en-GB" sz="1800" b="1" dirty="0">
                <a:solidFill>
                  <a:srgbClr val="000000"/>
                </a:solidFill>
              </a:rPr>
              <a:t>can be granted/revoked </a:t>
            </a:r>
            <a:r>
              <a:rPr lang="en-GB" sz="1800" b="1" dirty="0" smtClean="0">
                <a:solidFill>
                  <a:srgbClr val="000000"/>
                </a:solidFill>
              </a:rPr>
              <a:t/>
            </a:r>
            <a:br>
              <a:rPr lang="en-GB" sz="1800" b="1" dirty="0" smtClean="0">
                <a:solidFill>
                  <a:srgbClr val="000000"/>
                </a:solidFill>
              </a:rPr>
            </a:br>
            <a:r>
              <a:rPr lang="en-GB" sz="1800" b="1" dirty="0" smtClean="0">
                <a:solidFill>
                  <a:srgbClr val="000000"/>
                </a:solidFill>
              </a:rPr>
              <a:t>in </a:t>
            </a:r>
            <a:r>
              <a:rPr lang="en-GB" sz="1800" b="1" dirty="0">
                <a:solidFill>
                  <a:srgbClr val="000000"/>
                </a:solidFill>
              </a:rPr>
              <a:t>the "</a:t>
            </a:r>
            <a:r>
              <a:rPr lang="en-GB" sz="1800" b="1" dirty="0"/>
              <a:t>My Projects</a:t>
            </a:r>
            <a:r>
              <a:rPr lang="en-GB" sz="1800" b="1" dirty="0">
                <a:solidFill>
                  <a:srgbClr val="000000"/>
                </a:solidFill>
              </a:rPr>
              <a:t>" </a:t>
            </a:r>
            <a:r>
              <a:rPr lang="en-GB" sz="1800" b="1" dirty="0" smtClean="0">
                <a:solidFill>
                  <a:srgbClr val="000000"/>
                </a:solidFill>
              </a:rPr>
              <a:t>section, </a:t>
            </a:r>
            <a:br>
              <a:rPr lang="en-GB" sz="1800" b="1" dirty="0" smtClean="0">
                <a:solidFill>
                  <a:srgbClr val="000000"/>
                </a:solidFill>
              </a:rPr>
            </a:br>
            <a:r>
              <a:rPr lang="en-GB" sz="1800" b="1" dirty="0" smtClean="0">
                <a:solidFill>
                  <a:srgbClr val="000000"/>
                </a:solidFill>
              </a:rPr>
              <a:t>through </a:t>
            </a:r>
            <a:r>
              <a:rPr lang="en-GB" sz="1800" b="1" dirty="0">
                <a:solidFill>
                  <a:srgbClr val="000000"/>
                </a:solidFill>
              </a:rPr>
              <a:t>the orange </a:t>
            </a:r>
            <a:r>
              <a:rPr lang="en-GB" sz="1800" b="1" dirty="0" smtClean="0"/>
              <a:t>"PC (Project Consortium)" </a:t>
            </a:r>
            <a:r>
              <a:rPr lang="en-GB" sz="1800" b="1" dirty="0"/>
              <a:t>icon</a:t>
            </a:r>
            <a:endParaRPr lang="el-GR" sz="1800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15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650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65" grpId="0" animBg="1"/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699792" y="3212976"/>
            <a:ext cx="2448272" cy="432048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3" name="Content Placeholder 1"/>
          <p:cNvSpPr>
            <a:spLocks/>
          </p:cNvSpPr>
          <p:nvPr/>
        </p:nvSpPr>
        <p:spPr bwMode="auto">
          <a:xfrm>
            <a:off x="-6300" y="4104133"/>
            <a:ext cx="2793206" cy="1027974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tabLst>
                <a:tab pos="1257300" algn="l"/>
                <a:tab pos="1704975" algn="l"/>
                <a:tab pos="2066925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View </a:t>
            </a:r>
            <a:r>
              <a:rPr lang="en-GB" sz="1600" b="1" dirty="0" smtClean="0">
                <a:solidFill>
                  <a:srgbClr val="000000"/>
                </a:solidFill>
              </a:rPr>
              <a:t>the organisation's basic details and list of project roles</a:t>
            </a:r>
            <a:endParaRPr lang="el-GR" sz="1600" b="1" dirty="0">
              <a:solidFill>
                <a:srgbClr val="000000"/>
              </a:solidFill>
            </a:endParaRPr>
          </a:p>
        </p:txBody>
      </p:sp>
      <p:cxnSp>
        <p:nvCxnSpPr>
          <p:cNvPr id="4" name="AutoShape 15"/>
          <p:cNvCxnSpPr>
            <a:cxnSpLocks noChangeShapeType="1"/>
            <a:stCxn id="3" idx="3"/>
          </p:cNvCxnSpPr>
          <p:nvPr/>
        </p:nvCxnSpPr>
        <p:spPr bwMode="auto">
          <a:xfrm flipV="1">
            <a:off x="2786906" y="3645024"/>
            <a:ext cx="87114" cy="973096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20272" y="3284984"/>
            <a:ext cx="864096" cy="288032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4" name="Content Placeholder 1"/>
          <p:cNvSpPr>
            <a:spLocks/>
          </p:cNvSpPr>
          <p:nvPr/>
        </p:nvSpPr>
        <p:spPr bwMode="auto">
          <a:xfrm>
            <a:off x="3563888" y="1122768"/>
            <a:ext cx="5364088" cy="794064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95000"/>
              </a:lnSpc>
              <a:spcBef>
                <a:spcPts val="600"/>
              </a:spcBef>
              <a:tabLst>
                <a:tab pos="1257300" algn="l"/>
                <a:tab pos="1704975" algn="l"/>
                <a:tab pos="2066925" algn="l"/>
              </a:tabLst>
            </a:pPr>
            <a:r>
              <a:rPr lang="en-GB" sz="1600" b="1" dirty="0" smtClean="0"/>
              <a:t>Edit roles - </a:t>
            </a:r>
            <a:r>
              <a:rPr lang="en-GB" sz="1600" b="1" dirty="0" smtClean="0">
                <a:solidFill>
                  <a:srgbClr val="000000"/>
                </a:solidFill>
              </a:rPr>
              <a:t>if you are Primary Coordinator Contact, Coordinator Contact or Participant Contact</a:t>
            </a:r>
            <a:endParaRPr lang="el-GR" sz="1600" b="1" dirty="0">
              <a:solidFill>
                <a:srgbClr val="000000"/>
              </a:solidFill>
            </a:endParaRPr>
          </a:p>
        </p:txBody>
      </p:sp>
      <p:cxnSp>
        <p:nvCxnSpPr>
          <p:cNvPr id="36" name="AutoShape 15"/>
          <p:cNvCxnSpPr>
            <a:cxnSpLocks noChangeShapeType="1"/>
            <a:stCxn id="14" idx="2"/>
            <a:endCxn id="13" idx="0"/>
          </p:cNvCxnSpPr>
          <p:nvPr/>
        </p:nvCxnSpPr>
        <p:spPr bwMode="auto">
          <a:xfrm>
            <a:off x="6245932" y="1916832"/>
            <a:ext cx="1206388" cy="1368152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16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2058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340768"/>
            <a:ext cx="8928992" cy="830997"/>
          </a:xfrm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fr-BE" dirty="0" smtClean="0"/>
              <a:t>Minimum configuration of </a:t>
            </a:r>
            <a:r>
              <a:rPr lang="fr-BE" dirty="0" err="1" smtClean="0"/>
              <a:t>access</a:t>
            </a:r>
            <a:r>
              <a:rPr lang="fr-BE" dirty="0" smtClean="0"/>
              <a:t> </a:t>
            </a:r>
            <a:r>
              <a:rPr lang="fr-BE" dirty="0" err="1" smtClean="0"/>
              <a:t>rights</a:t>
            </a:r>
            <a:r>
              <a:rPr lang="fr-BE" dirty="0" smtClean="0"/>
              <a:t> for running a </a:t>
            </a:r>
            <a:r>
              <a:rPr lang="fr-BE" dirty="0" err="1" smtClean="0"/>
              <a:t>project</a:t>
            </a:r>
            <a:endParaRPr lang="en-GB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17</a:t>
            </a:fld>
            <a:endParaRPr lang="en-GB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2420888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✓ 1 </a:t>
            </a:r>
            <a:r>
              <a:rPr lang="en-GB" sz="2000" dirty="0"/>
              <a:t>Primary Coordinator </a:t>
            </a:r>
            <a:r>
              <a:rPr lang="en-GB" sz="2000" dirty="0" smtClean="0"/>
              <a:t>Contact (</a:t>
            </a:r>
            <a:r>
              <a:rPr lang="en-GB" sz="2000" dirty="0" err="1" smtClean="0"/>
              <a:t>CoCo</a:t>
            </a:r>
            <a:r>
              <a:rPr lang="en-GB" sz="2000" dirty="0" smtClean="0"/>
              <a:t>)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✓ 1 Participant Contact </a:t>
            </a:r>
            <a:r>
              <a:rPr lang="en-GB" sz="2000" dirty="0" smtClean="0"/>
              <a:t>(</a:t>
            </a:r>
            <a:r>
              <a:rPr lang="en-GB" sz="2000" dirty="0" err="1" smtClean="0"/>
              <a:t>PaCo</a:t>
            </a:r>
            <a:r>
              <a:rPr lang="en-GB" sz="2000" dirty="0" smtClean="0"/>
              <a:t>) per </a:t>
            </a:r>
            <a:r>
              <a:rPr lang="en-GB" sz="2000" dirty="0"/>
              <a:t>beneficiary </a:t>
            </a:r>
            <a:br>
              <a:rPr lang="en-GB" sz="2000" dirty="0"/>
            </a:br>
            <a:r>
              <a:rPr lang="en-GB" sz="2000" dirty="0"/>
              <a:t>✓ 1 LEAR per organisation </a:t>
            </a:r>
            <a:br>
              <a:rPr lang="en-GB" sz="2000" dirty="0"/>
            </a:br>
            <a:r>
              <a:rPr lang="en-GB" sz="2000" dirty="0"/>
              <a:t>✓ 1 Legal Signatory </a:t>
            </a:r>
            <a:r>
              <a:rPr lang="en-GB" sz="2000" dirty="0" smtClean="0"/>
              <a:t>(LSIGN) per </a:t>
            </a:r>
            <a:r>
              <a:rPr lang="en-GB" sz="2000" dirty="0"/>
              <a:t>organisation </a:t>
            </a:r>
            <a:br>
              <a:rPr lang="en-GB" sz="2000" dirty="0"/>
            </a:br>
            <a:r>
              <a:rPr lang="en-GB" sz="2000" dirty="0"/>
              <a:t>✓ 1 Financial Signatory </a:t>
            </a:r>
            <a:r>
              <a:rPr lang="en-GB" sz="2000" dirty="0" smtClean="0"/>
              <a:t>(FSIGN) per organisation</a:t>
            </a:r>
          </a:p>
          <a:p>
            <a:pPr>
              <a:spcAft>
                <a:spcPts val="600"/>
              </a:spcAft>
            </a:pPr>
            <a:endParaRPr lang="fr-BE" sz="2000" dirty="0">
              <a:effectLst/>
            </a:endParaRPr>
          </a:p>
          <a:p>
            <a:pPr>
              <a:spcAft>
                <a:spcPts val="600"/>
              </a:spcAft>
            </a:pPr>
            <a:r>
              <a:rPr lang="fr-BE" sz="2000" b="1" dirty="0" smtClean="0">
                <a:effectLst/>
              </a:rPr>
              <a:t>One </a:t>
            </a:r>
            <a:r>
              <a:rPr lang="fr-BE" sz="2000" b="1" dirty="0" err="1" smtClean="0">
                <a:effectLst/>
              </a:rPr>
              <a:t>person</a:t>
            </a:r>
            <a:r>
              <a:rPr lang="fr-BE" sz="2000" b="1" dirty="0" smtClean="0">
                <a:effectLst/>
              </a:rPr>
              <a:t> (= one ECAS </a:t>
            </a:r>
            <a:r>
              <a:rPr lang="fr-BE" sz="2000" b="1" dirty="0" err="1" smtClean="0">
                <a:effectLst/>
              </a:rPr>
              <a:t>account</a:t>
            </a:r>
            <a:r>
              <a:rPr lang="fr-BE" sz="2000" b="1" dirty="0" smtClean="0">
                <a:effectLst/>
              </a:rPr>
              <a:t>) </a:t>
            </a:r>
            <a:r>
              <a:rPr lang="fr-BE" sz="2000" b="1" dirty="0" err="1" smtClean="0">
                <a:effectLst/>
              </a:rPr>
              <a:t>can</a:t>
            </a:r>
            <a:r>
              <a:rPr lang="fr-BE" sz="2000" b="1" dirty="0" smtClean="0">
                <a:effectLst/>
              </a:rPr>
              <a:t> </a:t>
            </a:r>
            <a:r>
              <a:rPr lang="fr-BE" sz="2000" b="1" dirty="0" err="1" smtClean="0">
                <a:effectLst/>
              </a:rPr>
              <a:t>cumulate</a:t>
            </a:r>
            <a:r>
              <a:rPr lang="fr-BE" sz="2000" b="1" dirty="0" smtClean="0">
                <a:effectLst/>
              </a:rPr>
              <a:t> an </a:t>
            </a:r>
            <a:r>
              <a:rPr lang="fr-BE" sz="2000" b="1" dirty="0" err="1" smtClean="0">
                <a:effectLst/>
              </a:rPr>
              <a:t>unlimited</a:t>
            </a:r>
            <a:r>
              <a:rPr lang="fr-BE" sz="2000" b="1" dirty="0" smtClean="0">
                <a:effectLst/>
              </a:rPr>
              <a:t> </a:t>
            </a:r>
            <a:r>
              <a:rPr lang="fr-BE" sz="2000" b="1" dirty="0" err="1" smtClean="0">
                <a:effectLst/>
              </a:rPr>
              <a:t>number</a:t>
            </a:r>
            <a:r>
              <a:rPr lang="fr-BE" sz="2000" b="1" dirty="0" smtClean="0">
                <a:effectLst/>
              </a:rPr>
              <a:t> of roles</a:t>
            </a:r>
            <a:r>
              <a:rPr lang="fr-BE" sz="2000" b="1" dirty="0"/>
              <a:t> </a:t>
            </a:r>
            <a:r>
              <a:rPr lang="fr-BE" sz="2000" dirty="0" smtClean="0"/>
              <a:t>(</a:t>
            </a:r>
            <a:r>
              <a:rPr lang="fr-BE" sz="2000" dirty="0" err="1" smtClean="0"/>
              <a:t>e.g</a:t>
            </a:r>
            <a:r>
              <a:rPr lang="fr-BE" sz="2000" dirty="0" smtClean="0"/>
              <a:t>. </a:t>
            </a:r>
            <a:r>
              <a:rPr lang="fr-BE" sz="2000" dirty="0" err="1" smtClean="0"/>
              <a:t>owner</a:t>
            </a:r>
            <a:r>
              <a:rPr lang="fr-BE" sz="2000" dirty="0" smtClean="0"/>
              <a:t> of a one-</a:t>
            </a:r>
            <a:r>
              <a:rPr lang="fr-BE" sz="2000" dirty="0" err="1" smtClean="0"/>
              <a:t>person</a:t>
            </a:r>
            <a:r>
              <a:rPr lang="fr-BE" sz="2000" dirty="0" smtClean="0"/>
              <a:t> SME </a:t>
            </a:r>
            <a:r>
              <a:rPr lang="fr-BE" sz="2000" dirty="0" err="1" smtClean="0"/>
              <a:t>can</a:t>
            </a:r>
            <a:r>
              <a:rPr lang="fr-BE" sz="2000" dirty="0" smtClean="0"/>
              <a:t> </a:t>
            </a:r>
            <a:r>
              <a:rPr lang="fr-BE" sz="2000" dirty="0" err="1" smtClean="0"/>
              <a:t>be</a:t>
            </a:r>
            <a:r>
              <a:rPr lang="fr-BE" sz="2000" dirty="0" smtClean="0"/>
              <a:t> </a:t>
            </a:r>
            <a:r>
              <a:rPr lang="fr-BE" sz="2000" dirty="0" err="1" smtClean="0"/>
              <a:t>PaCo</a:t>
            </a:r>
            <a:r>
              <a:rPr lang="fr-BE" sz="2000" dirty="0" smtClean="0"/>
              <a:t>, LEAR, LSIGN and FSIGN </a:t>
            </a:r>
            <a:r>
              <a:rPr lang="fr-BE" sz="2000" dirty="0" err="1" smtClean="0"/>
              <a:t>at</a:t>
            </a:r>
            <a:r>
              <a:rPr lang="fr-BE" sz="2000" dirty="0" smtClean="0"/>
              <a:t> the </a:t>
            </a:r>
            <a:r>
              <a:rPr lang="fr-BE" sz="2000" dirty="0" err="1" smtClean="0"/>
              <a:t>same</a:t>
            </a:r>
            <a:r>
              <a:rPr lang="fr-BE" sz="2000" dirty="0" smtClean="0"/>
              <a:t> time)</a:t>
            </a:r>
          </a:p>
          <a:p>
            <a:pPr>
              <a:spcAft>
                <a:spcPts val="600"/>
              </a:spcAft>
            </a:pPr>
            <a:endParaRPr lang="fr-BE" sz="2000" dirty="0">
              <a:effectLst/>
            </a:endParaRPr>
          </a:p>
          <a:p>
            <a:pPr>
              <a:spcAft>
                <a:spcPts val="600"/>
              </a:spcAft>
            </a:pPr>
            <a:r>
              <a:rPr lang="fr-BE" sz="2000" b="1" dirty="0" err="1" smtClean="0"/>
              <a:t>Example</a:t>
            </a:r>
            <a:r>
              <a:rPr lang="fr-BE" sz="2000" b="1" dirty="0" smtClean="0"/>
              <a:t>:</a:t>
            </a:r>
            <a:r>
              <a:rPr lang="fr-BE" sz="2000" dirty="0" smtClean="0"/>
              <a:t> Consortium </a:t>
            </a:r>
            <a:r>
              <a:rPr lang="fr-BE" sz="2000" dirty="0" err="1" smtClean="0"/>
              <a:t>with</a:t>
            </a:r>
            <a:r>
              <a:rPr lang="fr-BE" sz="2000" dirty="0" smtClean="0"/>
              <a:t> 10 </a:t>
            </a:r>
            <a:r>
              <a:rPr lang="fr-BE" sz="2000" dirty="0" err="1" smtClean="0"/>
              <a:t>partners</a:t>
            </a:r>
            <a:r>
              <a:rPr lang="fr-BE" sz="2000" dirty="0" smtClean="0"/>
              <a:t>: minimum 40 roles for minimum 10 </a:t>
            </a:r>
            <a:r>
              <a:rPr lang="fr-BE" sz="2000" dirty="0" err="1" smtClean="0"/>
              <a:t>persons</a:t>
            </a:r>
            <a:endParaRPr lang="en-GB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75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1196752"/>
            <a:ext cx="8425184" cy="781752"/>
          </a:xfrm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GB" dirty="0" smtClean="0"/>
              <a:t>The nomination process for LEARs – documents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21556" y="1916832"/>
            <a:ext cx="82804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LEAR appointment letter: </a:t>
            </a:r>
            <a:r>
              <a:rPr lang="en-GB" sz="2000" dirty="0" smtClean="0">
                <a:solidFill>
                  <a:srgbClr val="000000"/>
                </a:solidFill>
                <a:hlinkClick r:id="rId3"/>
              </a:rPr>
              <a:t>http://ec.europa.eu/research/participants/data/ref/h2020/grants_manual/lev/h2020-lear-applet_en.doc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LEAR role and tasks</a:t>
            </a:r>
            <a:r>
              <a:rPr lang="en-GB" sz="2000" dirty="0">
                <a:solidFill>
                  <a:srgbClr val="000000"/>
                </a:solidFill>
              </a:rPr>
              <a:t>: </a:t>
            </a:r>
            <a:r>
              <a:rPr lang="en-GB" sz="200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GB" sz="2000" dirty="0" smtClean="0">
                <a:solidFill>
                  <a:srgbClr val="000000"/>
                </a:solidFill>
                <a:hlinkClick r:id="rId4"/>
              </a:rPr>
              <a:t>ec.europa.eu/research/participants/data/ref/h2020/grants_manual/lev/h2020-lear-roltas_en.doc</a:t>
            </a:r>
            <a:endParaRPr lang="en-GB" sz="2000" dirty="0" smtClean="0">
              <a:solidFill>
                <a:srgbClr val="000000"/>
              </a:solidFill>
            </a:endParaRP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fr-BE" sz="2000" dirty="0" err="1" smtClean="0">
                <a:solidFill>
                  <a:srgbClr val="000000"/>
                </a:solidFill>
              </a:rPr>
              <a:t>Terms</a:t>
            </a:r>
            <a:r>
              <a:rPr lang="fr-BE" sz="2000" dirty="0" smtClean="0">
                <a:solidFill>
                  <a:srgbClr val="000000"/>
                </a:solidFill>
              </a:rPr>
              <a:t> and conditions of use of the </a:t>
            </a:r>
            <a:r>
              <a:rPr lang="fr-BE" sz="2000" dirty="0" err="1" smtClean="0">
                <a:solidFill>
                  <a:srgbClr val="000000"/>
                </a:solidFill>
              </a:rPr>
              <a:t>electronic</a:t>
            </a:r>
            <a:r>
              <a:rPr lang="fr-BE" sz="2000" dirty="0" smtClean="0">
                <a:solidFill>
                  <a:srgbClr val="000000"/>
                </a:solidFill>
              </a:rPr>
              <a:t> exchange </a:t>
            </a:r>
            <a:r>
              <a:rPr lang="fr-BE" sz="2000" dirty="0">
                <a:solidFill>
                  <a:srgbClr val="000000"/>
                </a:solidFill>
              </a:rPr>
              <a:t>system: </a:t>
            </a:r>
            <a:r>
              <a:rPr lang="fr-BE" sz="2000" dirty="0">
                <a:solidFill>
                  <a:srgbClr val="000000"/>
                </a:solidFill>
                <a:hlinkClick r:id="rId5"/>
              </a:rPr>
              <a:t>http://ec.europa.eu/research/participants/data/ref/h2020/grants_manual/lev/h2020-lev-terms-of-use_en.pdf</a:t>
            </a:r>
            <a:endParaRPr lang="fr-BE" sz="2000" dirty="0" smtClean="0">
              <a:solidFill>
                <a:srgbClr val="000000"/>
              </a:solidFill>
            </a:endParaRP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fr-BE" sz="2000" dirty="0" err="1" smtClean="0">
                <a:solidFill>
                  <a:srgbClr val="000000"/>
                </a:solidFill>
              </a:rPr>
              <a:t>Declaration</a:t>
            </a:r>
            <a:r>
              <a:rPr lang="fr-BE" sz="2000" dirty="0" smtClean="0">
                <a:solidFill>
                  <a:srgbClr val="000000"/>
                </a:solidFill>
              </a:rPr>
              <a:t> of consent to the </a:t>
            </a:r>
            <a:r>
              <a:rPr lang="fr-BE" sz="2000" dirty="0" err="1" smtClean="0">
                <a:solidFill>
                  <a:srgbClr val="000000"/>
                </a:solidFill>
              </a:rPr>
              <a:t>terms</a:t>
            </a:r>
            <a:r>
              <a:rPr lang="fr-BE" sz="2000" dirty="0" smtClean="0">
                <a:solidFill>
                  <a:srgbClr val="000000"/>
                </a:solidFill>
              </a:rPr>
              <a:t> and conditions </a:t>
            </a:r>
            <a:r>
              <a:rPr lang="fr-BE" sz="2000" dirty="0">
                <a:solidFill>
                  <a:srgbClr val="000000"/>
                </a:solidFill>
              </a:rPr>
              <a:t>of use: </a:t>
            </a:r>
            <a:r>
              <a:rPr lang="fr-BE" sz="2000" dirty="0">
                <a:solidFill>
                  <a:srgbClr val="000000"/>
                </a:solidFill>
                <a:hlinkClick r:id="rId6"/>
              </a:rPr>
              <a:t>http://ec.europa.eu/research/participants/data/ref/h2020/grants_manual/lev/h2020-lev-declaration-consent_en.doc</a:t>
            </a:r>
            <a:endParaRPr lang="fr-BE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18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253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0701" y="1398646"/>
            <a:ext cx="5577656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400" b="0" kern="0" dirty="0" smtClean="0">
                <a:latin typeface="Comic Sans MS" panose="030F0702030302020204" pitchFamily="66" charset="0"/>
              </a:rPr>
              <a:t>I do not know whether my organisation has a LEAR and - if yes - who it is</a:t>
            </a:r>
            <a:endParaRPr lang="en-GB" b="0" kern="0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Program Files (x86)\Microsoft Office\MEDIA\CAGCAT10\j028603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01" y="2865512"/>
            <a:ext cx="1527979" cy="14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5205393"/>
            <a:ext cx="4499992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400" b="0" kern="0" dirty="0" smtClean="0"/>
              <a:t>Go to the portal</a:t>
            </a:r>
            <a:r>
              <a:rPr lang="en-GB" sz="2400" b="0" kern="0" dirty="0" smtClean="0">
                <a:hlinkClick r:id="rId3"/>
              </a:rPr>
              <a:t>, search for your organisation</a:t>
            </a:r>
            <a:r>
              <a:rPr lang="en-GB" sz="2400" b="0" kern="0" dirty="0" smtClean="0"/>
              <a:t>, use the "Contact LEAR" function</a:t>
            </a:r>
          </a:p>
        </p:txBody>
      </p:sp>
      <p:sp>
        <p:nvSpPr>
          <p:cNvPr id="3" name="Cloud Callout 2"/>
          <p:cNvSpPr/>
          <p:nvPr/>
        </p:nvSpPr>
        <p:spPr bwMode="auto">
          <a:xfrm>
            <a:off x="179512" y="898673"/>
            <a:ext cx="6594152" cy="1944216"/>
          </a:xfrm>
          <a:prstGeom prst="cloudCallout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42226"/>
            <a:ext cx="3673159" cy="292633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/>
          <p:cNvCxnSpPr/>
          <p:nvPr/>
        </p:nvCxnSpPr>
        <p:spPr bwMode="auto">
          <a:xfrm flipV="1">
            <a:off x="3923928" y="5949280"/>
            <a:ext cx="3096344" cy="72008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90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4428" y="1340768"/>
            <a:ext cx="8425184" cy="461665"/>
          </a:xfrm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fr-BE" dirty="0" err="1" smtClean="0"/>
              <a:t>Principles</a:t>
            </a:r>
            <a:endParaRPr lang="en-GB" dirty="0" smtClean="0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421556" y="2301875"/>
            <a:ext cx="8280400" cy="40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fr-BE" sz="1800" b="1" dirty="0" smtClean="0">
                <a:solidFill>
                  <a:srgbClr val="000000"/>
                </a:solidFill>
              </a:rPr>
              <a:t>Participant Portal as single </a:t>
            </a:r>
            <a:r>
              <a:rPr lang="fr-BE" sz="1800" b="1" dirty="0" err="1" smtClean="0">
                <a:solidFill>
                  <a:srgbClr val="000000"/>
                </a:solidFill>
              </a:rPr>
              <a:t>gateway</a:t>
            </a:r>
            <a:r>
              <a:rPr lang="fr-BE" sz="1800" b="1" dirty="0" smtClean="0">
                <a:solidFill>
                  <a:srgbClr val="000000"/>
                </a:solidFill>
              </a:rPr>
              <a:t> for all exchanges</a:t>
            </a: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fr-BE" sz="1800" b="1" dirty="0" smtClean="0">
                <a:solidFill>
                  <a:srgbClr val="000000"/>
                </a:solidFill>
              </a:rPr>
              <a:t>Single </a:t>
            </a:r>
            <a:r>
              <a:rPr lang="fr-BE" sz="1800" b="1" dirty="0" err="1" smtClean="0">
                <a:solidFill>
                  <a:srgbClr val="000000"/>
                </a:solidFill>
              </a:rPr>
              <a:t>sign</a:t>
            </a:r>
            <a:r>
              <a:rPr lang="fr-BE" sz="1800" b="1" dirty="0" smtClean="0">
                <a:solidFill>
                  <a:srgbClr val="000000"/>
                </a:solidFill>
              </a:rPr>
              <a:t>-on</a:t>
            </a:r>
            <a:r>
              <a:rPr lang="fr-BE" sz="1800" dirty="0" smtClean="0">
                <a:solidFill>
                  <a:srgbClr val="000000"/>
                </a:solidFill>
              </a:rPr>
              <a:t>: One user </a:t>
            </a:r>
            <a:r>
              <a:rPr lang="fr-BE" sz="1800" dirty="0" err="1" smtClean="0">
                <a:solidFill>
                  <a:srgbClr val="000000"/>
                </a:solidFill>
              </a:rPr>
              <a:t>name</a:t>
            </a:r>
            <a:r>
              <a:rPr lang="fr-BE" sz="1800" dirty="0" smtClean="0">
                <a:solidFill>
                  <a:srgbClr val="000000"/>
                </a:solidFill>
              </a:rPr>
              <a:t> and </a:t>
            </a:r>
            <a:r>
              <a:rPr lang="fr-BE" sz="1800" dirty="0" err="1" smtClean="0">
                <a:solidFill>
                  <a:srgbClr val="000000"/>
                </a:solidFill>
              </a:rPr>
              <a:t>password</a:t>
            </a:r>
            <a:r>
              <a:rPr lang="fr-BE" sz="1800" dirty="0" smtClean="0">
                <a:solidFill>
                  <a:srgbClr val="000000"/>
                </a:solidFill>
              </a:rPr>
              <a:t> (ECAS) </a:t>
            </a:r>
            <a:r>
              <a:rPr lang="fr-BE" sz="1800" dirty="0" err="1" smtClean="0">
                <a:solidFill>
                  <a:srgbClr val="000000"/>
                </a:solidFill>
              </a:rPr>
              <a:t>gives</a:t>
            </a:r>
            <a:r>
              <a:rPr lang="fr-BE" sz="1800" dirty="0" smtClean="0">
                <a:solidFill>
                  <a:srgbClr val="000000"/>
                </a:solidFill>
              </a:rPr>
              <a:t> </a:t>
            </a:r>
            <a:r>
              <a:rPr lang="fr-BE" sz="1800" dirty="0" err="1" smtClean="0">
                <a:solidFill>
                  <a:srgbClr val="000000"/>
                </a:solidFill>
              </a:rPr>
              <a:t>access</a:t>
            </a:r>
            <a:r>
              <a:rPr lang="fr-BE" sz="1800" dirty="0" smtClean="0">
                <a:solidFill>
                  <a:srgbClr val="000000"/>
                </a:solidFill>
              </a:rPr>
              <a:t> to all </a:t>
            </a:r>
            <a:r>
              <a:rPr lang="fr-BE" sz="1800" dirty="0" err="1" smtClean="0">
                <a:solidFill>
                  <a:srgbClr val="000000"/>
                </a:solidFill>
              </a:rPr>
              <a:t>functions</a:t>
            </a:r>
            <a:endParaRPr lang="fr-BE" sz="1800" dirty="0" smtClean="0">
              <a:solidFill>
                <a:srgbClr val="000000"/>
              </a:solidFill>
            </a:endParaRP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fr-BE" sz="1800" b="1" dirty="0" err="1" smtClean="0">
                <a:solidFill>
                  <a:srgbClr val="000000"/>
                </a:solidFill>
              </a:rPr>
              <a:t>Personalised</a:t>
            </a:r>
            <a:r>
              <a:rPr lang="fr-BE" sz="1800" b="1" dirty="0" smtClean="0">
                <a:solidFill>
                  <a:srgbClr val="000000"/>
                </a:solidFill>
              </a:rPr>
              <a:t> web </a:t>
            </a:r>
            <a:r>
              <a:rPr lang="fr-BE" sz="1800" b="1" dirty="0" err="1" smtClean="0">
                <a:solidFill>
                  <a:srgbClr val="000000"/>
                </a:solidFill>
              </a:rPr>
              <a:t>space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dirty="0" err="1" smtClean="0">
                <a:solidFill>
                  <a:srgbClr val="000000"/>
                </a:solidFill>
              </a:rPr>
              <a:t>after</a:t>
            </a:r>
            <a:r>
              <a:rPr lang="fr-BE" sz="1800" dirty="0" smtClean="0">
                <a:solidFill>
                  <a:srgbClr val="000000"/>
                </a:solidFill>
              </a:rPr>
              <a:t> login: </a:t>
            </a:r>
            <a:r>
              <a:rPr lang="fr-BE" sz="1800" dirty="0" err="1" smtClean="0">
                <a:solidFill>
                  <a:srgbClr val="000000"/>
                </a:solidFill>
              </a:rPr>
              <a:t>you</a:t>
            </a:r>
            <a:r>
              <a:rPr lang="fr-BE" sz="1800" dirty="0" smtClean="0">
                <a:solidFill>
                  <a:srgbClr val="000000"/>
                </a:solidFill>
              </a:rPr>
              <a:t> </a:t>
            </a:r>
            <a:r>
              <a:rPr lang="fr-BE" sz="1800" dirty="0" err="1" smtClean="0">
                <a:solidFill>
                  <a:srgbClr val="000000"/>
                </a:solidFill>
              </a:rPr>
              <a:t>see</a:t>
            </a:r>
            <a:r>
              <a:rPr lang="fr-BE" sz="1800" dirty="0" smtClean="0">
                <a:solidFill>
                  <a:srgbClr val="000000"/>
                </a:solidFill>
              </a:rPr>
              <a:t> all </a:t>
            </a:r>
            <a:r>
              <a:rPr lang="fr-BE" sz="1800" dirty="0" err="1" smtClean="0">
                <a:solidFill>
                  <a:srgbClr val="000000"/>
                </a:solidFill>
              </a:rPr>
              <a:t>your</a:t>
            </a:r>
            <a:r>
              <a:rPr lang="fr-BE" sz="1800" dirty="0" smtClean="0">
                <a:solidFill>
                  <a:srgbClr val="000000"/>
                </a:solidFill>
              </a:rPr>
              <a:t> </a:t>
            </a:r>
            <a:r>
              <a:rPr lang="fr-BE" sz="1800" dirty="0" err="1" smtClean="0">
                <a:solidFill>
                  <a:srgbClr val="000000"/>
                </a:solidFill>
              </a:rPr>
              <a:t>assets</a:t>
            </a:r>
            <a:r>
              <a:rPr lang="fr-BE" sz="1800" dirty="0" smtClean="0">
                <a:solidFill>
                  <a:srgbClr val="000000"/>
                </a:solidFill>
              </a:rPr>
              <a:t> </a:t>
            </a:r>
            <a:r>
              <a:rPr lang="fr-BE" sz="1800" dirty="0" err="1" smtClean="0">
                <a:solidFill>
                  <a:srgbClr val="000000"/>
                </a:solidFill>
              </a:rPr>
              <a:t>related</a:t>
            </a:r>
            <a:r>
              <a:rPr lang="fr-BE" sz="1800" dirty="0" smtClean="0">
                <a:solidFill>
                  <a:srgbClr val="000000"/>
                </a:solidFill>
              </a:rPr>
              <a:t> to </a:t>
            </a:r>
            <a:r>
              <a:rPr lang="fr-BE" sz="1800" dirty="0" err="1" smtClean="0">
                <a:solidFill>
                  <a:srgbClr val="000000"/>
                </a:solidFill>
              </a:rPr>
              <a:t>your</a:t>
            </a:r>
            <a:r>
              <a:rPr lang="fr-BE" sz="1800" dirty="0" smtClean="0">
                <a:solidFill>
                  <a:srgbClr val="000000"/>
                </a:solidFill>
              </a:rPr>
              <a:t> </a:t>
            </a:r>
            <a:r>
              <a:rPr lang="fr-BE" sz="1800" dirty="0" err="1" smtClean="0">
                <a:solidFill>
                  <a:srgbClr val="000000"/>
                </a:solidFill>
              </a:rPr>
              <a:t>proposals</a:t>
            </a:r>
            <a:r>
              <a:rPr lang="fr-BE" sz="1800" dirty="0" smtClean="0">
                <a:solidFill>
                  <a:srgbClr val="000000"/>
                </a:solidFill>
              </a:rPr>
              <a:t>, </a:t>
            </a:r>
            <a:r>
              <a:rPr lang="fr-BE" sz="1800" dirty="0" err="1" smtClean="0">
                <a:solidFill>
                  <a:srgbClr val="000000"/>
                </a:solidFill>
              </a:rPr>
              <a:t>grants</a:t>
            </a:r>
            <a:r>
              <a:rPr lang="fr-BE" sz="1800" dirty="0" smtClean="0">
                <a:solidFill>
                  <a:srgbClr val="000000"/>
                </a:solidFill>
              </a:rPr>
              <a:t>, expert </a:t>
            </a:r>
            <a:r>
              <a:rPr lang="fr-BE" sz="1800" dirty="0" err="1" smtClean="0">
                <a:solidFill>
                  <a:srgbClr val="000000"/>
                </a:solidFill>
              </a:rPr>
              <a:t>account</a:t>
            </a:r>
            <a:r>
              <a:rPr lang="fr-BE" sz="1800" dirty="0" smtClean="0">
                <a:solidFill>
                  <a:srgbClr val="000000"/>
                </a:solidFill>
              </a:rPr>
              <a:t>…</a:t>
            </a:r>
            <a:endParaRPr lang="en-GB" sz="1800" dirty="0" smtClean="0">
              <a:solidFill>
                <a:srgbClr val="000000"/>
              </a:solidFill>
            </a:endParaRP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en-GB" sz="1800" b="1" dirty="0" smtClean="0">
                <a:solidFill>
                  <a:srgbClr val="000000"/>
                </a:solidFill>
              </a:rPr>
              <a:t>Transparency</a:t>
            </a:r>
            <a:r>
              <a:rPr lang="en-GB" sz="1800" dirty="0" smtClean="0">
                <a:solidFill>
                  <a:srgbClr val="000000"/>
                </a:solidFill>
              </a:rPr>
              <a:t>: Everybody having a role on a project sees the full archive of all exchanges and documents</a:t>
            </a: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en-GB" sz="1800" b="1" dirty="0" smtClean="0">
                <a:solidFill>
                  <a:srgbClr val="000000"/>
                </a:solidFill>
              </a:rPr>
              <a:t>Flexible management of roles and access rights:</a:t>
            </a:r>
            <a:r>
              <a:rPr lang="en-GB" sz="1800" dirty="0" smtClean="0">
                <a:solidFill>
                  <a:srgbClr val="000000"/>
                </a:solidFill>
              </a:rPr>
              <a:t> most roles to be assigned/revoked by the Consortium itself</a:t>
            </a:r>
          </a:p>
          <a:p>
            <a:pPr marL="354013" indent="-354013" eaLnBrk="0" hangingPunct="0">
              <a:lnSpc>
                <a:spcPct val="95000"/>
              </a:lnSpc>
              <a:spcBef>
                <a:spcPct val="75000"/>
              </a:spcBef>
              <a:buFontTx/>
              <a:buChar char="•"/>
            </a:pPr>
            <a:r>
              <a:rPr lang="fr-BE" sz="1800" b="1" dirty="0" smtClean="0">
                <a:solidFill>
                  <a:srgbClr val="000000"/>
                </a:solidFill>
              </a:rPr>
              <a:t>Digital </a:t>
            </a:r>
            <a:r>
              <a:rPr lang="fr-BE" sz="1800" b="1" dirty="0" err="1" smtClean="0">
                <a:solidFill>
                  <a:srgbClr val="000000"/>
                </a:solidFill>
              </a:rPr>
              <a:t>sealing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dirty="0" smtClean="0">
                <a:solidFill>
                  <a:srgbClr val="000000"/>
                </a:solidFill>
              </a:rPr>
              <a:t>of documents; </a:t>
            </a:r>
            <a:r>
              <a:rPr lang="fr-BE" sz="1800" b="1" dirty="0" smtClean="0">
                <a:solidFill>
                  <a:srgbClr val="000000"/>
                </a:solidFill>
              </a:rPr>
              <a:t>digital signatures </a:t>
            </a:r>
            <a:r>
              <a:rPr lang="fr-BE" sz="1800" dirty="0" err="1" smtClean="0">
                <a:solidFill>
                  <a:srgbClr val="000000"/>
                </a:solidFill>
              </a:rPr>
              <a:t>replacing</a:t>
            </a:r>
            <a:r>
              <a:rPr lang="fr-BE" sz="1800" dirty="0" smtClean="0">
                <a:solidFill>
                  <a:srgbClr val="000000"/>
                </a:solidFill>
              </a:rPr>
              <a:t> </a:t>
            </a:r>
            <a:r>
              <a:rPr lang="fr-BE" sz="1800" dirty="0" err="1" smtClean="0">
                <a:solidFill>
                  <a:srgbClr val="000000"/>
                </a:solidFill>
              </a:rPr>
              <a:t>paper</a:t>
            </a:r>
            <a:r>
              <a:rPr lang="fr-BE" sz="1800" dirty="0" smtClean="0">
                <a:solidFill>
                  <a:srgbClr val="000000"/>
                </a:solidFill>
              </a:rPr>
              <a:t> signatures</a:t>
            </a:r>
            <a:endParaRPr lang="en-GB" sz="18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2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37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3" y="1340769"/>
            <a:ext cx="8676455" cy="892552"/>
          </a:xfrm>
        </p:spPr>
        <p:txBody>
          <a:bodyPr wrap="square">
            <a:spAutoFit/>
          </a:bodyPr>
          <a:lstStyle/>
          <a:p>
            <a:pPr marL="0" indent="0"/>
            <a:r>
              <a:rPr lang="en-GB" sz="2600" dirty="0" smtClean="0"/>
              <a:t>Grant management</a:t>
            </a:r>
            <a:br>
              <a:rPr lang="en-GB" sz="2600" dirty="0" smtClean="0"/>
            </a:br>
            <a:r>
              <a:rPr lang="en-GB" sz="2600" dirty="0" smtClean="0"/>
              <a:t>Paperless submission: principles</a:t>
            </a:r>
            <a:endParaRPr lang="en-GB" sz="2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2492896"/>
            <a:ext cx="8676455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1800" dirty="0"/>
              <a:t>LEAR </a:t>
            </a:r>
            <a:r>
              <a:rPr lang="fr-BE" sz="1800" dirty="0" err="1" smtClean="0"/>
              <a:t>nominates</a:t>
            </a:r>
            <a:r>
              <a:rPr lang="fr-BE" sz="1800" dirty="0" smtClean="0"/>
              <a:t> a </a:t>
            </a:r>
            <a:r>
              <a:rPr lang="fr-BE" sz="1800" dirty="0" err="1" smtClean="0"/>
              <a:t>list</a:t>
            </a:r>
            <a:r>
              <a:rPr lang="fr-BE" sz="1800" dirty="0" smtClean="0"/>
              <a:t> </a:t>
            </a:r>
            <a:r>
              <a:rPr lang="fr-BE" sz="1800" dirty="0"/>
              <a:t>of </a:t>
            </a:r>
            <a:r>
              <a:rPr lang="fr-BE" sz="1800" dirty="0" err="1"/>
              <a:t>persons</a:t>
            </a:r>
            <a:r>
              <a:rPr lang="fr-BE" sz="1800" dirty="0"/>
              <a:t> </a:t>
            </a:r>
            <a:r>
              <a:rPr lang="fr-BE" sz="1800" dirty="0" err="1"/>
              <a:t>authorised</a:t>
            </a:r>
            <a:r>
              <a:rPr lang="fr-BE" sz="1800" dirty="0"/>
              <a:t> to </a:t>
            </a:r>
            <a:r>
              <a:rPr lang="fr-BE" sz="1800" dirty="0" err="1"/>
              <a:t>sign</a:t>
            </a:r>
            <a:r>
              <a:rPr lang="fr-BE" sz="1800" dirty="0"/>
              <a:t> 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err="1" smtClean="0"/>
              <a:t>legal</a:t>
            </a:r>
            <a:r>
              <a:rPr lang="fr-BE" sz="1800" dirty="0" smtClean="0"/>
              <a:t> documents and </a:t>
            </a:r>
            <a:r>
              <a:rPr lang="fr-BE" sz="1800" dirty="0" err="1" smtClean="0"/>
              <a:t>financial</a:t>
            </a:r>
            <a:r>
              <a:rPr lang="fr-BE" sz="1800" dirty="0" smtClean="0"/>
              <a:t> </a:t>
            </a:r>
            <a:r>
              <a:rPr lang="fr-BE" sz="1800" dirty="0" err="1"/>
              <a:t>statements</a:t>
            </a:r>
            <a:endParaRPr lang="fr-BE" sz="1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1800" dirty="0" err="1"/>
              <a:t>Only</a:t>
            </a:r>
            <a:r>
              <a:rPr lang="fr-BE" sz="1800" dirty="0"/>
              <a:t> </a:t>
            </a:r>
            <a:r>
              <a:rPr lang="fr-BE" sz="1800" dirty="0" err="1"/>
              <a:t>these</a:t>
            </a:r>
            <a:r>
              <a:rPr lang="fr-BE" sz="1800" dirty="0"/>
              <a:t> </a:t>
            </a:r>
            <a:r>
              <a:rPr lang="fr-BE" sz="1800" dirty="0" err="1"/>
              <a:t>persons</a:t>
            </a:r>
            <a:r>
              <a:rPr lang="fr-BE" sz="1800" dirty="0"/>
              <a:t> </a:t>
            </a:r>
            <a:r>
              <a:rPr lang="fr-BE" sz="1800" dirty="0" err="1"/>
              <a:t>get</a:t>
            </a:r>
            <a:r>
              <a:rPr lang="fr-BE" sz="1800" dirty="0"/>
              <a:t> </a:t>
            </a:r>
            <a:r>
              <a:rPr lang="fr-BE" sz="1800" dirty="0" err="1"/>
              <a:t>access</a:t>
            </a:r>
            <a:r>
              <a:rPr lang="fr-BE" sz="1800" dirty="0"/>
              <a:t> </a:t>
            </a:r>
            <a:r>
              <a:rPr lang="fr-BE" sz="1800" dirty="0" smtClean="0"/>
              <a:t>to </a:t>
            </a:r>
            <a:r>
              <a:rPr lang="fr-BE" sz="1800" dirty="0"/>
              <a:t>the "</a:t>
            </a:r>
            <a:r>
              <a:rPr lang="fr-BE" sz="1800" dirty="0" err="1"/>
              <a:t>Sign</a:t>
            </a:r>
            <a:r>
              <a:rPr lang="fr-BE" sz="1800" dirty="0"/>
              <a:t> and </a:t>
            </a:r>
            <a:r>
              <a:rPr lang="fr-BE" sz="1800" dirty="0" err="1"/>
              <a:t>submit</a:t>
            </a:r>
            <a:r>
              <a:rPr lang="fr-BE" sz="1800" dirty="0"/>
              <a:t>" </a:t>
            </a:r>
            <a:r>
              <a:rPr lang="fr-BE" sz="1800" dirty="0" err="1"/>
              <a:t>function</a:t>
            </a:r>
            <a:r>
              <a:rPr lang="fr-BE" sz="1800" dirty="0"/>
              <a:t> </a:t>
            </a:r>
            <a:br>
              <a:rPr lang="fr-BE" sz="1800" dirty="0"/>
            </a:br>
            <a:r>
              <a:rPr lang="fr-BE" sz="1800" dirty="0"/>
              <a:t>in the </a:t>
            </a:r>
            <a:r>
              <a:rPr lang="fr-BE" sz="1800" dirty="0" err="1" smtClean="0"/>
              <a:t>appropriate</a:t>
            </a:r>
            <a:r>
              <a:rPr lang="fr-BE" sz="1800" dirty="0" smtClean="0"/>
              <a:t> </a:t>
            </a:r>
            <a:r>
              <a:rPr lang="fr-BE" sz="1800" dirty="0" err="1" smtClean="0"/>
              <a:t>tool</a:t>
            </a:r>
            <a:endParaRPr lang="fr-BE" sz="1800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1800" dirty="0"/>
              <a:t>"</a:t>
            </a:r>
            <a:r>
              <a:rPr lang="fr-BE" sz="1800" dirty="0" err="1"/>
              <a:t>Sign</a:t>
            </a:r>
            <a:r>
              <a:rPr lang="fr-BE" sz="1800" dirty="0"/>
              <a:t> and </a:t>
            </a:r>
            <a:r>
              <a:rPr lang="fr-BE" sz="1800" dirty="0" err="1"/>
              <a:t>submit</a:t>
            </a:r>
            <a:r>
              <a:rPr lang="fr-BE" sz="1800" dirty="0"/>
              <a:t>" triggers the </a:t>
            </a:r>
            <a:r>
              <a:rPr lang="fr-BE" sz="1800" dirty="0" err="1" smtClean="0"/>
              <a:t>creation</a:t>
            </a:r>
            <a:r>
              <a:rPr lang="fr-BE" sz="1800" dirty="0" smtClean="0"/>
              <a:t> of </a:t>
            </a:r>
            <a:r>
              <a:rPr lang="fr-BE" sz="1800" dirty="0"/>
              <a:t>an </a:t>
            </a:r>
            <a:r>
              <a:rPr lang="fr-BE" sz="1800" dirty="0" err="1"/>
              <a:t>eReceipt</a:t>
            </a:r>
            <a:r>
              <a:rPr lang="fr-BE" sz="1800" dirty="0"/>
              <a:t> 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err="1" smtClean="0"/>
              <a:t>that</a:t>
            </a:r>
            <a:r>
              <a:rPr lang="fr-BE" sz="1800" dirty="0" smtClean="0"/>
              <a:t> </a:t>
            </a:r>
            <a:r>
              <a:rPr lang="fr-BE" sz="1800" dirty="0" err="1"/>
              <a:t>is</a:t>
            </a:r>
            <a:r>
              <a:rPr lang="fr-BE" sz="1800" dirty="0"/>
              <a:t> </a:t>
            </a:r>
            <a:r>
              <a:rPr lang="fr-BE" sz="1800" dirty="0" err="1"/>
              <a:t>stored</a:t>
            </a:r>
            <a:r>
              <a:rPr lang="fr-BE" sz="1800" dirty="0"/>
              <a:t> in the </a:t>
            </a:r>
            <a:r>
              <a:rPr lang="fr-BE" sz="1800" dirty="0" err="1"/>
              <a:t>electronic</a:t>
            </a:r>
            <a:r>
              <a:rPr lang="fr-BE" sz="1800" dirty="0"/>
              <a:t> </a:t>
            </a:r>
            <a:r>
              <a:rPr lang="fr-BE" sz="1800" dirty="0" err="1"/>
              <a:t>project</a:t>
            </a:r>
            <a:r>
              <a:rPr lang="fr-BE" sz="1800" dirty="0"/>
              <a:t> archive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fr-BE" sz="1800" dirty="0"/>
              <a:t>All </a:t>
            </a:r>
            <a:r>
              <a:rPr lang="fr-BE" sz="1800" dirty="0" err="1"/>
              <a:t>persons</a:t>
            </a:r>
            <a:r>
              <a:rPr lang="fr-BE" sz="1800" dirty="0"/>
              <a:t> </a:t>
            </a:r>
            <a:r>
              <a:rPr lang="fr-BE" sz="1800" dirty="0" err="1"/>
              <a:t>needing</a:t>
            </a:r>
            <a:r>
              <a:rPr lang="fr-BE" sz="1800" dirty="0"/>
              <a:t> to know (</a:t>
            </a:r>
            <a:r>
              <a:rPr lang="fr-BE" sz="1800" dirty="0" err="1"/>
              <a:t>including</a:t>
            </a:r>
            <a:r>
              <a:rPr lang="fr-BE" sz="1800" dirty="0"/>
              <a:t> the LEAR) are </a:t>
            </a:r>
            <a:r>
              <a:rPr lang="fr-BE" sz="1800" dirty="0" err="1"/>
              <a:t>notified</a:t>
            </a:r>
            <a:r>
              <a:rPr lang="fr-BE" sz="1800" dirty="0"/>
              <a:t> </a:t>
            </a:r>
            <a:r>
              <a:rPr lang="fr-BE" sz="1800" dirty="0" smtClean="0"/>
              <a:t/>
            </a:r>
            <a:br>
              <a:rPr lang="fr-BE" sz="1800" dirty="0" smtClean="0"/>
            </a:br>
            <a:r>
              <a:rPr lang="fr-BE" sz="1800" dirty="0" smtClean="0"/>
              <a:t>on </a:t>
            </a:r>
            <a:r>
              <a:rPr lang="fr-BE" sz="1800" dirty="0"/>
              <a:t>the transaction and have </a:t>
            </a:r>
            <a:r>
              <a:rPr lang="fr-BE" sz="1800" dirty="0" err="1"/>
              <a:t>access</a:t>
            </a:r>
            <a:r>
              <a:rPr lang="fr-BE" sz="1800" dirty="0"/>
              <a:t> to the </a:t>
            </a:r>
            <a:r>
              <a:rPr lang="fr-BE" sz="1800" dirty="0" err="1"/>
              <a:t>eReceipt</a:t>
            </a:r>
            <a:endParaRPr lang="en-GB" sz="18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533502"/>
            <a:ext cx="539552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21</a:t>
            </a:fld>
            <a:endParaRPr lang="en-GB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321604"/>
            <a:ext cx="8280920" cy="523220"/>
          </a:xfrm>
        </p:spPr>
        <p:txBody>
          <a:bodyPr/>
          <a:lstStyle/>
          <a:p>
            <a:r>
              <a:rPr lang="en-GB" sz="2800" dirty="0" smtClean="0"/>
              <a:t>Value of the </a:t>
            </a:r>
            <a:r>
              <a:rPr lang="en-GB" sz="2800" dirty="0" err="1" smtClean="0"/>
              <a:t>eReceipt</a:t>
            </a:r>
            <a:endParaRPr lang="en-GB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1916832"/>
            <a:ext cx="8676455" cy="46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Electronic receipt = </a:t>
            </a: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digitally signed PDF version </a:t>
            </a:r>
            <a:b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submitted document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the content of the document and a set of metadata </a:t>
            </a:r>
            <a:b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(time stamp, ECAS credentials of submitter) are digitally sealed.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digital signature mechanism, using a public-private key pair mechanism, uniquely binds the </a:t>
            </a:r>
            <a:r>
              <a:rPr lang="en-GB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eReceipt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the transaction </a:t>
            </a:r>
            <a:b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</a:t>
            </a: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ensures its full integrity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Therefore a </a:t>
            </a: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complete </a:t>
            </a:r>
            <a:b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digitally-signed trail of the transaction is available </a:t>
            </a:r>
            <a:b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both for the beneficiaries and the Commission.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Any attempt to modify the content will lead to a break </a:t>
            </a:r>
            <a:b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integrity of the electronic signature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which can be verified at any time by clicking on the signature in the PDF document.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eReceipt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 stored in the project archive where it </a:t>
            </a:r>
            <a:r>
              <a:rPr lang="en-GB" sz="1800" b="1" dirty="0" smtClean="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 be downloaded at any time by any actor in the project </a:t>
            </a:r>
            <a:r>
              <a:rPr lang="en-GB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stored on other electronic media.</a:t>
            </a:r>
            <a:endParaRPr lang="en-GB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533502"/>
            <a:ext cx="539552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22</a:t>
            </a:fld>
            <a:endParaRPr lang="en-GB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772" y="1196752"/>
            <a:ext cx="8676455" cy="492443"/>
          </a:xfrm>
        </p:spPr>
        <p:txBody>
          <a:bodyPr wrap="square">
            <a:spAutoFit/>
          </a:bodyPr>
          <a:lstStyle/>
          <a:p>
            <a:pPr marL="0" indent="0"/>
            <a:r>
              <a:rPr lang="en-GB" sz="2600" dirty="0" smtClean="0"/>
              <a:t>E-signature of grant agreements (1/2)</a:t>
            </a:r>
            <a:endParaRPr lang="en-GB" sz="2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3212976"/>
            <a:ext cx="8676455" cy="323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>
              <a:buNone/>
            </a:pPr>
            <a:r>
              <a:rPr lang="fr-BE" sz="1800" dirty="0" smtClean="0"/>
              <a:t>(</a:t>
            </a:r>
            <a:r>
              <a:rPr lang="fr-BE" sz="1800" dirty="0" err="1" smtClean="0"/>
              <a:t>Before</a:t>
            </a:r>
            <a:r>
              <a:rPr lang="fr-BE" sz="1800" dirty="0" smtClean="0"/>
              <a:t> GA signature, </a:t>
            </a:r>
            <a:r>
              <a:rPr lang="fr-BE" sz="1800" dirty="0" err="1" smtClean="0"/>
              <a:t>each</a:t>
            </a:r>
            <a:r>
              <a:rPr lang="fr-BE" sz="1800" dirty="0" smtClean="0"/>
              <a:t> </a:t>
            </a:r>
            <a:r>
              <a:rPr lang="fr-BE" sz="1800" dirty="0" err="1" smtClean="0"/>
              <a:t>beneficiary</a:t>
            </a:r>
            <a:r>
              <a:rPr lang="fr-BE" sz="1800" dirty="0" smtClean="0"/>
              <a:t> must </a:t>
            </a:r>
            <a:r>
              <a:rPr lang="fr-BE" sz="1800" dirty="0" err="1" smtClean="0"/>
              <a:t>sign</a:t>
            </a:r>
            <a:r>
              <a:rPr lang="fr-BE" sz="1800" dirty="0" smtClean="0"/>
              <a:t> </a:t>
            </a:r>
            <a:r>
              <a:rPr lang="fr-BE" sz="1800" dirty="0" err="1" smtClean="0"/>
              <a:t>declaration</a:t>
            </a:r>
            <a:r>
              <a:rPr lang="fr-BE" sz="1800" dirty="0" smtClean="0"/>
              <a:t> on non-exclusion – </a:t>
            </a:r>
            <a:r>
              <a:rPr lang="fr-BE" sz="1800" dirty="0" err="1" smtClean="0"/>
              <a:t>same</a:t>
            </a:r>
            <a:r>
              <a:rPr lang="fr-BE" sz="1800" dirty="0" smtClean="0"/>
              <a:t> signature </a:t>
            </a:r>
            <a:r>
              <a:rPr lang="fr-BE" sz="1800" dirty="0" err="1" smtClean="0"/>
              <a:t>process</a:t>
            </a:r>
            <a:r>
              <a:rPr lang="fr-BE" sz="1800" dirty="0" smtClean="0"/>
              <a:t> as </a:t>
            </a:r>
            <a:r>
              <a:rPr lang="fr-BE" sz="1800" dirty="0" err="1" smtClean="0"/>
              <a:t>described</a:t>
            </a:r>
            <a:r>
              <a:rPr lang="fr-BE" sz="1800" dirty="0" smtClean="0"/>
              <a:t> </a:t>
            </a:r>
            <a:r>
              <a:rPr lang="fr-BE" sz="1800" dirty="0" err="1" smtClean="0"/>
              <a:t>below</a:t>
            </a:r>
            <a:r>
              <a:rPr lang="fr-BE" sz="1800" dirty="0" smtClean="0"/>
              <a:t>)</a:t>
            </a:r>
            <a:endParaRPr lang="en-GB" sz="1800" dirty="0" smtClean="0"/>
          </a:p>
          <a:p>
            <a:pPr lvl="0">
              <a:buFont typeface="+mj-lt"/>
              <a:buAutoNum type="arabicParenR"/>
            </a:pPr>
            <a:r>
              <a:rPr lang="en-GB" sz="1800" b="1" dirty="0" smtClean="0"/>
              <a:t>COM</a:t>
            </a:r>
            <a:r>
              <a:rPr lang="en-GB" sz="1800" dirty="0" smtClean="0"/>
              <a:t> </a:t>
            </a:r>
            <a:r>
              <a:rPr lang="en-GB" sz="1800" dirty="0"/>
              <a:t>prepares </a:t>
            </a:r>
            <a:r>
              <a:rPr lang="en-GB" sz="1800" dirty="0" smtClean="0"/>
              <a:t>GA: pdf </a:t>
            </a:r>
            <a:r>
              <a:rPr lang="en-GB" sz="1800" dirty="0"/>
              <a:t>document, digitally </a:t>
            </a:r>
            <a:r>
              <a:rPr lang="en-GB" sz="1800" dirty="0" smtClean="0"/>
              <a:t>sealed, made </a:t>
            </a:r>
            <a:r>
              <a:rPr lang="en-GB" sz="1800" dirty="0"/>
              <a:t>available in the </a:t>
            </a:r>
            <a:r>
              <a:rPr lang="en-GB" sz="1800" dirty="0" smtClean="0"/>
              <a:t>PP. </a:t>
            </a:r>
            <a:r>
              <a:rPr lang="en-GB" sz="1800" b="1" dirty="0" smtClean="0"/>
              <a:t>PLSIGN</a:t>
            </a:r>
            <a:r>
              <a:rPr lang="en-GB" sz="1800" dirty="0" smtClean="0"/>
              <a:t> </a:t>
            </a:r>
            <a:r>
              <a:rPr lang="en-GB" sz="1800" dirty="0"/>
              <a:t>of the coordinator is </a:t>
            </a:r>
            <a:r>
              <a:rPr lang="en-GB" sz="1800" b="1" dirty="0"/>
              <a:t>notified</a:t>
            </a:r>
            <a:r>
              <a:rPr lang="en-GB" sz="1800" dirty="0"/>
              <a:t>.</a:t>
            </a:r>
          </a:p>
          <a:p>
            <a:pPr lvl="0">
              <a:buFont typeface="+mj-lt"/>
              <a:buAutoNum type="arabicParenR"/>
            </a:pPr>
            <a:r>
              <a:rPr lang="en-GB" sz="1800" b="1" dirty="0" smtClean="0"/>
              <a:t>PLSIGN</a:t>
            </a:r>
            <a:r>
              <a:rPr lang="en-GB" sz="1800" dirty="0" smtClean="0"/>
              <a:t> </a:t>
            </a:r>
            <a:r>
              <a:rPr lang="en-GB" sz="1800" dirty="0"/>
              <a:t>of the coordinator logs </a:t>
            </a:r>
            <a:r>
              <a:rPr lang="en-GB" sz="1800" dirty="0" smtClean="0"/>
              <a:t>in, selects </a:t>
            </a:r>
            <a:r>
              <a:rPr lang="en-GB" sz="1800" dirty="0"/>
              <a:t>project with </a:t>
            </a:r>
            <a:r>
              <a:rPr lang="en-GB" sz="1800" dirty="0" smtClean="0"/>
              <a:t>"MP-Manage Project" </a:t>
            </a:r>
            <a:r>
              <a:rPr lang="en-GB" sz="1800" dirty="0"/>
              <a:t>action button, </a:t>
            </a:r>
            <a:r>
              <a:rPr lang="en-GB" sz="1800" dirty="0" smtClean="0"/>
              <a:t>finds GA </a:t>
            </a:r>
            <a:r>
              <a:rPr lang="en-GB" sz="1800" dirty="0"/>
              <a:t>for signature (with possibility to download and print).</a:t>
            </a:r>
          </a:p>
          <a:p>
            <a:pPr lvl="0">
              <a:buFont typeface="+mj-lt"/>
              <a:buAutoNum type="arabicParenR"/>
            </a:pPr>
            <a:r>
              <a:rPr lang="en-GB" sz="1800" b="1" dirty="0" smtClean="0"/>
              <a:t>PLSIGN</a:t>
            </a:r>
            <a:r>
              <a:rPr lang="en-GB" sz="1800" dirty="0" smtClean="0"/>
              <a:t> </a:t>
            </a:r>
            <a:r>
              <a:rPr lang="en-GB" sz="1800" dirty="0"/>
              <a:t>clicks for </a:t>
            </a:r>
            <a:r>
              <a:rPr lang="en-GB" sz="1800" b="1" dirty="0"/>
              <a:t>initiating</a:t>
            </a:r>
            <a:r>
              <a:rPr lang="en-GB" sz="1800" dirty="0"/>
              <a:t> </a:t>
            </a:r>
            <a:r>
              <a:rPr lang="en-GB" sz="1800" dirty="0" smtClean="0"/>
              <a:t>electronic </a:t>
            </a:r>
            <a:r>
              <a:rPr lang="en-GB" sz="1800" dirty="0"/>
              <a:t>signature. </a:t>
            </a:r>
            <a:r>
              <a:rPr lang="en-GB" sz="1800" dirty="0" smtClean="0"/>
              <a:t> Pop-up </a:t>
            </a:r>
            <a:r>
              <a:rPr lang="en-GB" sz="1800" dirty="0"/>
              <a:t>alerts </a:t>
            </a:r>
            <a:r>
              <a:rPr lang="en-GB" sz="1800" dirty="0" smtClean="0"/>
              <a:t>on </a:t>
            </a:r>
            <a:r>
              <a:rPr lang="en-GB" sz="1800" dirty="0"/>
              <a:t>the signification of this action and asks for confirmation, prompting again for the ECAS password. </a:t>
            </a:r>
          </a:p>
          <a:p>
            <a:pPr lvl="0">
              <a:buFont typeface="+mj-lt"/>
              <a:buAutoNum type="arabicParenR"/>
            </a:pPr>
            <a:r>
              <a:rPr lang="en-GB" sz="1800" b="1" dirty="0" smtClean="0"/>
              <a:t>PLSIGN</a:t>
            </a:r>
            <a:r>
              <a:rPr lang="en-GB" sz="1800" dirty="0" smtClean="0"/>
              <a:t> </a:t>
            </a:r>
            <a:r>
              <a:rPr lang="en-GB" sz="1800" dirty="0"/>
              <a:t>reintroduces </a:t>
            </a:r>
            <a:r>
              <a:rPr lang="en-GB" sz="1800" dirty="0" smtClean="0"/>
              <a:t>ECAS </a:t>
            </a:r>
            <a:r>
              <a:rPr lang="en-GB" sz="1800" dirty="0"/>
              <a:t>password and </a:t>
            </a:r>
            <a:r>
              <a:rPr lang="en-GB" sz="1800" b="1" dirty="0"/>
              <a:t>clicks ‘Sign</a:t>
            </a:r>
            <a:r>
              <a:rPr lang="en-GB" sz="1800" dirty="0"/>
              <a:t>”.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533502"/>
            <a:ext cx="539552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23</a:t>
            </a:fld>
            <a:endParaRPr lang="en-GB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1062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5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2217" y="1268760"/>
            <a:ext cx="8676455" cy="492443"/>
          </a:xfrm>
        </p:spPr>
        <p:txBody>
          <a:bodyPr wrap="square">
            <a:spAutoFit/>
          </a:bodyPr>
          <a:lstStyle/>
          <a:p>
            <a:pPr marL="0" indent="0"/>
            <a:r>
              <a:rPr lang="en-GB" sz="2600" dirty="0" smtClean="0"/>
              <a:t>E-signature of grant agreements (2/2)</a:t>
            </a:r>
            <a:endParaRPr lang="en-GB" sz="26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5" y="2132856"/>
            <a:ext cx="8676455" cy="398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buFont typeface="+mj-lt"/>
              <a:buAutoNum type="arabicParenR" startAt="5"/>
            </a:pPr>
            <a:r>
              <a:rPr lang="en-GB" sz="1800" dirty="0" smtClean="0"/>
              <a:t>System </a:t>
            </a:r>
            <a:r>
              <a:rPr lang="en-GB" sz="1800" dirty="0"/>
              <a:t>creates </a:t>
            </a:r>
            <a:r>
              <a:rPr lang="en-GB" sz="1800" dirty="0" smtClean="0"/>
              <a:t>new </a:t>
            </a:r>
            <a:r>
              <a:rPr lang="en-GB" sz="1800" dirty="0"/>
              <a:t>version of the </a:t>
            </a:r>
            <a:r>
              <a:rPr lang="en-GB" sz="1800" dirty="0" smtClean="0"/>
              <a:t>pdf, </a:t>
            </a:r>
            <a:r>
              <a:rPr lang="en-GB" sz="1800" dirty="0" err="1" smtClean="0"/>
              <a:t>addingthird</a:t>
            </a:r>
            <a:r>
              <a:rPr lang="en-GB" sz="1800" dirty="0" smtClean="0"/>
              <a:t> </a:t>
            </a:r>
            <a:r>
              <a:rPr lang="en-GB" sz="1800" dirty="0"/>
              <a:t>party digital </a:t>
            </a:r>
            <a:r>
              <a:rPr lang="en-GB" sz="1800" dirty="0" smtClean="0"/>
              <a:t>seal, ECAS </a:t>
            </a:r>
            <a:r>
              <a:rPr lang="en-GB" sz="1800" dirty="0"/>
              <a:t>credentials of the </a:t>
            </a:r>
            <a:r>
              <a:rPr lang="en-GB" sz="1800" dirty="0" smtClean="0"/>
              <a:t>signatory, timestamp</a:t>
            </a:r>
            <a:r>
              <a:rPr lang="en-GB" sz="1800" dirty="0"/>
              <a:t>; visually replacing the placeholder for the signature by the coordinator. </a:t>
            </a:r>
            <a:endParaRPr lang="en-GB" sz="1800" dirty="0" smtClean="0"/>
          </a:p>
          <a:p>
            <a:pPr lvl="0">
              <a:buFont typeface="+mj-lt"/>
              <a:buAutoNum type="arabicParenR" startAt="5"/>
            </a:pPr>
            <a:r>
              <a:rPr lang="en-GB" sz="1800" b="1" dirty="0" smtClean="0"/>
              <a:t>LEAR</a:t>
            </a:r>
            <a:r>
              <a:rPr lang="en-GB" sz="1800" dirty="0" smtClean="0"/>
              <a:t> </a:t>
            </a:r>
            <a:r>
              <a:rPr lang="en-GB" sz="1800" dirty="0"/>
              <a:t>of the coordinator and </a:t>
            </a:r>
            <a:r>
              <a:rPr lang="en-GB" sz="1800" b="1" dirty="0"/>
              <a:t>other relevant </a:t>
            </a:r>
            <a:r>
              <a:rPr lang="en-GB" sz="1800" b="1" dirty="0" smtClean="0"/>
              <a:t>actors</a:t>
            </a:r>
            <a:r>
              <a:rPr lang="en-GB" sz="1800" dirty="0" smtClean="0"/>
              <a:t> </a:t>
            </a:r>
            <a:r>
              <a:rPr lang="en-GB" sz="1800" dirty="0"/>
              <a:t>are </a:t>
            </a:r>
            <a:r>
              <a:rPr lang="en-GB" sz="1800" b="1" dirty="0"/>
              <a:t>notified</a:t>
            </a:r>
            <a:r>
              <a:rPr lang="en-GB" sz="1800" dirty="0"/>
              <a:t> </a:t>
            </a:r>
          </a:p>
          <a:p>
            <a:pPr lvl="0">
              <a:buFont typeface="+mj-lt"/>
              <a:buAutoNum type="arabicParenR" startAt="5"/>
            </a:pPr>
            <a:r>
              <a:rPr lang="en-GB" sz="1800" b="1" dirty="0" smtClean="0"/>
              <a:t>COM </a:t>
            </a:r>
            <a:r>
              <a:rPr lang="en-GB" sz="1800" b="1" dirty="0"/>
              <a:t>authorising officer </a:t>
            </a:r>
            <a:r>
              <a:rPr lang="en-GB" sz="1800" dirty="0"/>
              <a:t>is </a:t>
            </a:r>
            <a:r>
              <a:rPr lang="en-GB" sz="1800" b="1" dirty="0"/>
              <a:t>notified</a:t>
            </a:r>
            <a:r>
              <a:rPr lang="en-GB" sz="1800" dirty="0"/>
              <a:t> that </a:t>
            </a:r>
            <a:r>
              <a:rPr lang="en-GB" sz="1800" dirty="0" smtClean="0"/>
              <a:t>GA </a:t>
            </a:r>
            <a:r>
              <a:rPr lang="en-GB" sz="1800" dirty="0"/>
              <a:t>was signed by the coordinator.</a:t>
            </a:r>
          </a:p>
          <a:p>
            <a:pPr lvl="0">
              <a:buFont typeface="+mj-lt"/>
              <a:buAutoNum type="arabicParenR" startAt="5"/>
            </a:pPr>
            <a:r>
              <a:rPr lang="en-GB" sz="1800" dirty="0"/>
              <a:t>Following a similar procedure as under 2) to 6), </a:t>
            </a:r>
            <a:r>
              <a:rPr lang="en-GB" sz="1800" b="1" dirty="0" smtClean="0"/>
              <a:t>COM </a:t>
            </a:r>
            <a:r>
              <a:rPr lang="en-GB" sz="1800" b="1" dirty="0"/>
              <a:t>authorising officer signs</a:t>
            </a:r>
            <a:r>
              <a:rPr lang="en-GB" sz="1800" dirty="0"/>
              <a:t> the </a:t>
            </a:r>
            <a:r>
              <a:rPr lang="en-GB" sz="1800" dirty="0" smtClean="0"/>
              <a:t>GA.</a:t>
            </a:r>
            <a:endParaRPr lang="en-GB" sz="1800" dirty="0"/>
          </a:p>
          <a:p>
            <a:pPr lvl="0">
              <a:buFont typeface="+mj-lt"/>
              <a:buAutoNum type="arabicParenR" startAt="5"/>
            </a:pPr>
            <a:r>
              <a:rPr lang="en-GB" sz="1800" b="1" dirty="0" smtClean="0"/>
              <a:t>PLSIGNs</a:t>
            </a:r>
            <a:r>
              <a:rPr lang="en-GB" sz="1800" dirty="0" smtClean="0"/>
              <a:t> </a:t>
            </a:r>
            <a:r>
              <a:rPr lang="en-GB" sz="1800" dirty="0"/>
              <a:t>of all </a:t>
            </a:r>
            <a:r>
              <a:rPr lang="en-GB" sz="1800" b="1" dirty="0"/>
              <a:t>other beneficiaries </a:t>
            </a:r>
            <a:r>
              <a:rPr lang="en-GB" sz="1800" dirty="0"/>
              <a:t>are </a:t>
            </a:r>
            <a:r>
              <a:rPr lang="en-GB" sz="1800" dirty="0" smtClean="0"/>
              <a:t>notified that </a:t>
            </a:r>
            <a:r>
              <a:rPr lang="en-GB" sz="1800" dirty="0" err="1" smtClean="0"/>
              <a:t>GAis</a:t>
            </a:r>
            <a:r>
              <a:rPr lang="en-GB" sz="1800" dirty="0" smtClean="0"/>
              <a:t> </a:t>
            </a:r>
            <a:r>
              <a:rPr lang="en-GB" sz="1800" dirty="0"/>
              <a:t>ready for their accession.</a:t>
            </a:r>
          </a:p>
          <a:p>
            <a:pPr lvl="0">
              <a:buFont typeface="+mj-lt"/>
              <a:buAutoNum type="arabicParenR" startAt="5"/>
            </a:pPr>
            <a:r>
              <a:rPr lang="en-GB" sz="1800" b="1" dirty="0" smtClean="0"/>
              <a:t> PLSIGN </a:t>
            </a:r>
            <a:r>
              <a:rPr lang="en-GB" sz="1800" dirty="0"/>
              <a:t>of each beneficiary </a:t>
            </a:r>
            <a:r>
              <a:rPr lang="en-GB" sz="1800" dirty="0" smtClean="0"/>
              <a:t>signs (see 2) to 5)) accession </a:t>
            </a:r>
            <a:r>
              <a:rPr lang="en-GB" sz="1800" dirty="0"/>
              <a:t>form </a:t>
            </a:r>
            <a:endParaRPr lang="en-GB" sz="1800" dirty="0" smtClean="0"/>
          </a:p>
          <a:p>
            <a:pPr lvl="0">
              <a:buFont typeface="+mj-lt"/>
              <a:buAutoNum type="arabicParenR" startAt="5"/>
            </a:pPr>
            <a:r>
              <a:rPr lang="en-GB" sz="1800" dirty="0" smtClean="0"/>
              <a:t> </a:t>
            </a:r>
            <a:r>
              <a:rPr lang="en-GB" sz="1800" b="1" dirty="0" smtClean="0"/>
              <a:t>LEARs</a:t>
            </a:r>
            <a:r>
              <a:rPr lang="en-GB" sz="1800" dirty="0" smtClean="0"/>
              <a:t> of the beneficiaries having signed the accession form and other relevant actors are </a:t>
            </a:r>
            <a:r>
              <a:rPr lang="en-GB" sz="1800" b="1" dirty="0" smtClean="0"/>
              <a:t>notified</a:t>
            </a:r>
            <a:r>
              <a:rPr lang="en-GB" sz="1800" dirty="0" smtClean="0"/>
              <a:t>. </a:t>
            </a:r>
            <a:endParaRPr lang="en-GB" sz="18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04448" y="6533502"/>
            <a:ext cx="539552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24</a:t>
            </a:fld>
            <a:endParaRPr lang="en-GB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E47B1-BC76-418E-A857-31F90F406D89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pic>
        <p:nvPicPr>
          <p:cNvPr id="1026" name="Picture 2" descr="C:\Users\hartwpe\AppData\Local\Microsoft\Windows\Temporary Internet Files\Content.Outlook\2BPL5WNE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154413"/>
            <a:ext cx="11818176" cy="68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6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E47B1-BC76-418E-A857-31F90F406D89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pic>
        <p:nvPicPr>
          <p:cNvPr id="2050" name="Picture 2" descr="C:\Users\hartwpe\AppData\Local\Microsoft\Windows\Temporary Internet Files\Content.Outlook\2BPL5WNE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56372"/>
            <a:ext cx="10801200" cy="69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E47B1-BC76-418E-A857-31F90F406D89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pic>
        <p:nvPicPr>
          <p:cNvPr id="3074" name="Picture 2" descr="C:\Users\hartwpe\AppData\Local\Microsoft\Windows\Temporary Internet Files\Content.Outlook\2BPL5WNE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127" y="188640"/>
            <a:ext cx="11798307" cy="67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81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4" y="1844825"/>
            <a:ext cx="8496857" cy="4824164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1403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440" y="-4491880"/>
            <a:ext cx="18722080" cy="106296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287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9309"/>
            <a:ext cx="8208912" cy="691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hlinkClick r:id="rId3"/>
          </p:cNvPr>
          <p:cNvSpPr txBox="1"/>
          <p:nvPr/>
        </p:nvSpPr>
        <p:spPr>
          <a:xfrm>
            <a:off x="1619672" y="2924944"/>
            <a:ext cx="4958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7200" i="1" dirty="0" smtClean="0">
                <a:solidFill>
                  <a:schemeClr val="accent6"/>
                </a:solidFill>
              </a:rPr>
              <a:t>Live </a:t>
            </a:r>
            <a:r>
              <a:rPr lang="fr-BE" sz="7200" i="1" dirty="0" err="1" smtClean="0">
                <a:solidFill>
                  <a:schemeClr val="accent6"/>
                </a:solidFill>
              </a:rPr>
              <a:t>demo</a:t>
            </a:r>
            <a:endParaRPr lang="en-GB" sz="7200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5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59832"/>
            <a:ext cx="18722080" cy="1062962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911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162880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err="1" smtClean="0"/>
              <a:t>Terms</a:t>
            </a:r>
            <a:r>
              <a:rPr lang="fr-BE" sz="2800" b="1" dirty="0" smtClean="0"/>
              <a:t> of use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" y="2348880"/>
            <a:ext cx="913765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4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ChangeArrowheads="1"/>
          </p:cNvSpPr>
          <p:nvPr/>
        </p:nvSpPr>
        <p:spPr bwMode="auto">
          <a:xfrm>
            <a:off x="395288" y="1268760"/>
            <a:ext cx="8424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u-HU" sz="2800" b="1" dirty="0" smtClean="0"/>
              <a:t>Where to find help?</a:t>
            </a:r>
            <a:endParaRPr lang="en-GB" sz="2800" b="1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10034" y="2204864"/>
            <a:ext cx="882015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100000"/>
              </a:spcBef>
              <a:tabLst>
                <a:tab pos="720725" algn="l"/>
              </a:tabLst>
            </a:pPr>
            <a:r>
              <a:rPr lang="fr-BE" sz="2000" b="1" dirty="0" smtClean="0"/>
              <a:t>H2020 Online </a:t>
            </a:r>
            <a:r>
              <a:rPr lang="fr-BE" sz="2000" b="1" dirty="0" err="1" smtClean="0"/>
              <a:t>Manual</a:t>
            </a:r>
            <a:endParaRPr lang="en-GB" sz="2000" b="1" dirty="0"/>
          </a:p>
          <a:p>
            <a:pPr marL="720725" lvl="1" indent="-358775">
              <a:lnSpc>
                <a:spcPct val="95000"/>
              </a:lnSpc>
              <a:spcBef>
                <a:spcPct val="25000"/>
              </a:spcBef>
              <a:buFontTx/>
              <a:buChar char="•"/>
              <a:tabLst>
                <a:tab pos="720725" algn="l"/>
              </a:tabLst>
            </a:pPr>
            <a:r>
              <a:rPr lang="fr-BE" sz="1800" b="1" dirty="0" smtClean="0">
                <a:solidFill>
                  <a:srgbClr val="000000"/>
                </a:solidFill>
              </a:rPr>
              <a:t>New online guide </a:t>
            </a:r>
            <a:r>
              <a:rPr lang="fr-BE" sz="1800" b="1" dirty="0" err="1" smtClean="0">
                <a:solidFill>
                  <a:srgbClr val="000000"/>
                </a:solidFill>
              </a:rPr>
              <a:t>divided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b="1" dirty="0" err="1" smtClean="0">
                <a:solidFill>
                  <a:srgbClr val="000000"/>
                </a:solidFill>
              </a:rPr>
              <a:t>into</a:t>
            </a:r>
            <a:r>
              <a:rPr lang="fr-BE" sz="1800" b="1" dirty="0" smtClean="0">
                <a:solidFill>
                  <a:srgbClr val="000000"/>
                </a:solidFill>
              </a:rPr>
              <a:t> business </a:t>
            </a:r>
            <a:r>
              <a:rPr lang="fr-BE" sz="1800" b="1" dirty="0" err="1" smtClean="0">
                <a:solidFill>
                  <a:srgbClr val="000000"/>
                </a:solidFill>
              </a:rPr>
              <a:t>processes</a:t>
            </a:r>
            <a:endParaRPr lang="fr-BE" sz="1800" b="1" dirty="0" smtClean="0">
              <a:solidFill>
                <a:srgbClr val="000000"/>
              </a:solidFill>
            </a:endParaRPr>
          </a:p>
          <a:p>
            <a:pPr marL="720725" lvl="1" indent="-358775">
              <a:lnSpc>
                <a:spcPct val="95000"/>
              </a:lnSpc>
              <a:spcBef>
                <a:spcPct val="25000"/>
              </a:spcBef>
              <a:buFontTx/>
              <a:buChar char="•"/>
              <a:tabLst>
                <a:tab pos="720725" algn="l"/>
              </a:tabLst>
            </a:pPr>
            <a:r>
              <a:rPr lang="fr-BE" sz="1800" b="1" dirty="0" err="1" smtClean="0">
                <a:solidFill>
                  <a:srgbClr val="000000"/>
                </a:solidFill>
              </a:rPr>
              <a:t>Aims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b="1" dirty="0" err="1" smtClean="0">
                <a:solidFill>
                  <a:srgbClr val="000000"/>
                </a:solidFill>
              </a:rPr>
              <a:t>at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b="1" dirty="0" err="1" smtClean="0">
                <a:solidFill>
                  <a:srgbClr val="000000"/>
                </a:solidFill>
              </a:rPr>
              <a:t>providing</a:t>
            </a:r>
            <a:r>
              <a:rPr lang="fr-BE" sz="1800" b="1" dirty="0" smtClean="0">
                <a:solidFill>
                  <a:srgbClr val="000000"/>
                </a:solidFill>
              </a:rPr>
              <a:t> all the information, </a:t>
            </a:r>
            <a:r>
              <a:rPr lang="fr-BE" sz="1800" b="1" dirty="0" err="1" smtClean="0">
                <a:solidFill>
                  <a:srgbClr val="000000"/>
                </a:solidFill>
              </a:rPr>
              <a:t>list</a:t>
            </a:r>
            <a:r>
              <a:rPr lang="fr-BE" sz="1800" b="1" dirty="0" smtClean="0">
                <a:solidFill>
                  <a:srgbClr val="000000"/>
                </a:solidFill>
              </a:rPr>
              <a:t> of documents </a:t>
            </a:r>
            <a:br>
              <a:rPr lang="fr-BE" sz="1800" b="1" dirty="0" smtClean="0">
                <a:solidFill>
                  <a:srgbClr val="000000"/>
                </a:solidFill>
              </a:rPr>
            </a:br>
            <a:r>
              <a:rPr lang="fr-BE" sz="1800" b="1" dirty="0" smtClean="0">
                <a:solidFill>
                  <a:srgbClr val="000000"/>
                </a:solidFill>
              </a:rPr>
              <a:t>&amp; </a:t>
            </a:r>
            <a:r>
              <a:rPr lang="fr-BE" sz="1800" b="1" dirty="0" err="1" smtClean="0">
                <a:solidFill>
                  <a:srgbClr val="000000"/>
                </a:solidFill>
              </a:rPr>
              <a:t>useful</a:t>
            </a:r>
            <a:r>
              <a:rPr lang="fr-BE" sz="1800" b="1" dirty="0" smtClean="0">
                <a:solidFill>
                  <a:srgbClr val="000000"/>
                </a:solidFill>
              </a:rPr>
              <a:t> links (IT wiki, etc.) for </a:t>
            </a:r>
            <a:r>
              <a:rPr lang="fr-BE" sz="1800" b="1" dirty="0" err="1" smtClean="0">
                <a:solidFill>
                  <a:srgbClr val="000000"/>
                </a:solidFill>
              </a:rPr>
              <a:t>each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b="1" dirty="0" err="1" smtClean="0">
                <a:solidFill>
                  <a:srgbClr val="000000"/>
                </a:solidFill>
              </a:rPr>
              <a:t>specific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b="1" dirty="0" err="1" smtClean="0">
                <a:solidFill>
                  <a:srgbClr val="000000"/>
                </a:solidFill>
              </a:rPr>
              <a:t>process</a:t>
            </a:r>
            <a:endParaRPr lang="fr-BE" sz="1800" b="1" dirty="0" smtClean="0">
              <a:solidFill>
                <a:srgbClr val="000000"/>
              </a:solidFill>
            </a:endParaRPr>
          </a:p>
          <a:p>
            <a:pPr marL="720725" lvl="1" indent="-358775">
              <a:lnSpc>
                <a:spcPct val="95000"/>
              </a:lnSpc>
              <a:spcBef>
                <a:spcPct val="25000"/>
              </a:spcBef>
              <a:buFontTx/>
              <a:buChar char="•"/>
              <a:tabLst>
                <a:tab pos="720725" algn="l"/>
              </a:tabLst>
            </a:pPr>
            <a:r>
              <a:rPr lang="fr-BE" sz="1800" b="1" dirty="0" smtClean="0">
                <a:solidFill>
                  <a:srgbClr val="000000"/>
                </a:solidFill>
              </a:rPr>
              <a:t>2 </a:t>
            </a:r>
            <a:r>
              <a:rPr lang="fr-BE" sz="1800" b="1" dirty="0" err="1" smtClean="0">
                <a:solidFill>
                  <a:srgbClr val="000000"/>
                </a:solidFill>
              </a:rPr>
              <a:t>ways</a:t>
            </a:r>
            <a:r>
              <a:rPr lang="fr-BE" sz="1800" b="1" dirty="0" smtClean="0">
                <a:solidFill>
                  <a:srgbClr val="000000"/>
                </a:solidFill>
              </a:rPr>
              <a:t> of </a:t>
            </a:r>
            <a:r>
              <a:rPr lang="fr-BE" sz="1800" b="1" dirty="0" err="1" smtClean="0">
                <a:solidFill>
                  <a:srgbClr val="000000"/>
                </a:solidFill>
              </a:rPr>
              <a:t>finding</a:t>
            </a:r>
            <a:r>
              <a:rPr lang="fr-BE" sz="1800" b="1" dirty="0" smtClean="0">
                <a:solidFill>
                  <a:srgbClr val="000000"/>
                </a:solidFill>
              </a:rPr>
              <a:t> info: </a:t>
            </a:r>
            <a:br>
              <a:rPr lang="fr-BE" sz="1800" b="1" dirty="0" smtClean="0">
                <a:solidFill>
                  <a:srgbClr val="000000"/>
                </a:solidFill>
              </a:rPr>
            </a:br>
            <a:r>
              <a:rPr lang="fr-BE" sz="1800" b="1" dirty="0" smtClean="0">
                <a:solidFill>
                  <a:srgbClr val="000000"/>
                </a:solidFill>
              </a:rPr>
              <a:t>General </a:t>
            </a:r>
            <a:r>
              <a:rPr lang="fr-BE" sz="1800" b="1" dirty="0" err="1" smtClean="0">
                <a:solidFill>
                  <a:srgbClr val="000000"/>
                </a:solidFill>
              </a:rPr>
              <a:t>overview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b="1" dirty="0" err="1" smtClean="0">
                <a:solidFill>
                  <a:srgbClr val="000000"/>
                </a:solidFill>
              </a:rPr>
              <a:t>with</a:t>
            </a:r>
            <a:r>
              <a:rPr lang="fr-BE" sz="1800" b="1" dirty="0" smtClean="0">
                <a:solidFill>
                  <a:srgbClr val="000000"/>
                </a:solidFill>
              </a:rPr>
              <a:t> drill-down </a:t>
            </a:r>
            <a:r>
              <a:rPr lang="fr-BE" sz="1800" b="1" dirty="0" err="1" smtClean="0">
                <a:solidFill>
                  <a:srgbClr val="000000"/>
                </a:solidFill>
              </a:rPr>
              <a:t>approach</a:t>
            </a:r>
            <a:r>
              <a:rPr lang="fr-BE" sz="1800" b="1" dirty="0" smtClean="0">
                <a:solidFill>
                  <a:srgbClr val="000000"/>
                </a:solidFill>
              </a:rPr>
              <a:t/>
            </a:r>
            <a:br>
              <a:rPr lang="fr-BE" sz="1800" b="1" dirty="0" smtClean="0">
                <a:solidFill>
                  <a:srgbClr val="000000"/>
                </a:solidFill>
              </a:rPr>
            </a:br>
            <a:r>
              <a:rPr lang="fr-BE" sz="1800" b="1" dirty="0" smtClean="0">
                <a:solidFill>
                  <a:srgbClr val="000000"/>
                </a:solidFill>
              </a:rPr>
              <a:t>Direct </a:t>
            </a:r>
            <a:r>
              <a:rPr lang="fr-BE" sz="1800" b="1" dirty="0" err="1" smtClean="0">
                <a:solidFill>
                  <a:srgbClr val="000000"/>
                </a:solidFill>
              </a:rPr>
              <a:t>linking</a:t>
            </a:r>
            <a:r>
              <a:rPr lang="fr-BE" sz="1800" b="1" dirty="0" smtClean="0">
                <a:solidFill>
                  <a:srgbClr val="000000"/>
                </a:solidFill>
              </a:rPr>
              <a:t> to </a:t>
            </a:r>
            <a:r>
              <a:rPr lang="fr-BE" sz="1800" b="1" dirty="0" err="1" smtClean="0">
                <a:solidFill>
                  <a:srgbClr val="000000"/>
                </a:solidFill>
              </a:rPr>
              <a:t>specific</a:t>
            </a:r>
            <a:r>
              <a:rPr lang="fr-BE" sz="1800" b="1" dirty="0" smtClean="0">
                <a:solidFill>
                  <a:srgbClr val="000000"/>
                </a:solidFill>
              </a:rPr>
              <a:t> sections </a:t>
            </a:r>
            <a:r>
              <a:rPr lang="fr-BE" sz="1800" b="1" dirty="0" err="1" smtClean="0">
                <a:solidFill>
                  <a:srgbClr val="000000"/>
                </a:solidFill>
              </a:rPr>
              <a:t>from</a:t>
            </a:r>
            <a:r>
              <a:rPr lang="fr-BE" sz="1800" b="1" dirty="0" smtClean="0">
                <a:solidFill>
                  <a:srgbClr val="000000"/>
                </a:solidFill>
              </a:rPr>
              <a:t> </a:t>
            </a:r>
            <a:r>
              <a:rPr lang="fr-BE" sz="1800" b="1" dirty="0" err="1" smtClean="0">
                <a:solidFill>
                  <a:srgbClr val="000000"/>
                </a:solidFill>
              </a:rPr>
              <a:t>some</a:t>
            </a:r>
            <a:r>
              <a:rPr lang="fr-BE" sz="1800" b="1" dirty="0" smtClean="0">
                <a:solidFill>
                  <a:srgbClr val="000000"/>
                </a:solidFill>
              </a:rPr>
              <a:t> Participant Portal pages (via the "H2020 Online Guide" </a:t>
            </a:r>
            <a:r>
              <a:rPr lang="fr-BE" sz="1800" b="1" dirty="0" err="1" smtClean="0">
                <a:solidFill>
                  <a:srgbClr val="000000"/>
                </a:solidFill>
              </a:rPr>
              <a:t>button</a:t>
            </a:r>
            <a:r>
              <a:rPr lang="fr-BE" sz="1800" b="1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95000"/>
              </a:lnSpc>
              <a:spcBef>
                <a:spcPct val="100000"/>
              </a:spcBef>
              <a:tabLst>
                <a:tab pos="720725" algn="l"/>
              </a:tabLst>
            </a:pPr>
            <a:r>
              <a:rPr lang="en-GB" sz="2000" b="1" dirty="0" smtClean="0">
                <a:solidFill>
                  <a:srgbClr val="00B050"/>
                </a:solidFill>
              </a:rPr>
              <a:t>IT HOW TO</a:t>
            </a:r>
          </a:p>
          <a:p>
            <a:pPr marL="720725" lvl="1" indent="-358775">
              <a:lnSpc>
                <a:spcPct val="95000"/>
              </a:lnSpc>
              <a:spcBef>
                <a:spcPct val="25000"/>
              </a:spcBef>
              <a:buFontTx/>
              <a:buChar char="•"/>
              <a:tabLst>
                <a:tab pos="720725" algn="l"/>
              </a:tabLst>
            </a:pPr>
            <a:r>
              <a:rPr lang="en-GB" sz="1800" b="1" dirty="0" smtClean="0">
                <a:solidFill>
                  <a:srgbClr val="000000"/>
                </a:solidFill>
              </a:rPr>
              <a:t>Videos about the given IT tool</a:t>
            </a:r>
          </a:p>
          <a:p>
            <a:pPr marL="720725" lvl="1" indent="-358775">
              <a:lnSpc>
                <a:spcPct val="95000"/>
              </a:lnSpc>
              <a:spcBef>
                <a:spcPct val="25000"/>
              </a:spcBef>
              <a:buFontTx/>
              <a:buChar char="•"/>
              <a:tabLst>
                <a:tab pos="720725" algn="l"/>
              </a:tabLst>
            </a:pPr>
            <a:r>
              <a:rPr lang="fr-BE" sz="1800" b="1" dirty="0" err="1" smtClean="0">
                <a:solidFill>
                  <a:srgbClr val="000000"/>
                </a:solidFill>
              </a:rPr>
              <a:t>Step</a:t>
            </a:r>
            <a:r>
              <a:rPr lang="fr-BE" sz="1800" b="1" dirty="0" smtClean="0">
                <a:solidFill>
                  <a:srgbClr val="000000"/>
                </a:solidFill>
              </a:rPr>
              <a:t> by </a:t>
            </a:r>
            <a:r>
              <a:rPr lang="fr-BE" sz="1800" b="1" dirty="0" err="1" smtClean="0">
                <a:solidFill>
                  <a:srgbClr val="000000"/>
                </a:solidFill>
              </a:rPr>
              <a:t>step</a:t>
            </a:r>
            <a:r>
              <a:rPr lang="fr-BE" sz="1800" b="1" dirty="0" smtClean="0">
                <a:solidFill>
                  <a:srgbClr val="000000"/>
                </a:solidFill>
              </a:rPr>
              <a:t> descriptions</a:t>
            </a:r>
          </a:p>
          <a:p>
            <a:pPr marL="720725" lvl="1" indent="-358775">
              <a:lnSpc>
                <a:spcPct val="95000"/>
              </a:lnSpc>
              <a:spcBef>
                <a:spcPct val="25000"/>
              </a:spcBef>
              <a:buFontTx/>
              <a:buChar char="•"/>
              <a:tabLst>
                <a:tab pos="720725" algn="l"/>
              </a:tabLst>
            </a:pPr>
            <a:r>
              <a:rPr lang="fr-BE" sz="1800" b="1" dirty="0" smtClean="0">
                <a:solidFill>
                  <a:srgbClr val="000000"/>
                </a:solidFill>
              </a:rPr>
              <a:t>Full user guides </a:t>
            </a:r>
            <a:r>
              <a:rPr lang="fr-BE" sz="1800" b="1" dirty="0" err="1" smtClean="0">
                <a:solidFill>
                  <a:srgbClr val="000000"/>
                </a:solidFill>
              </a:rPr>
              <a:t>with</a:t>
            </a:r>
            <a:r>
              <a:rPr lang="fr-BE" sz="1800" b="1" dirty="0" smtClean="0">
                <a:solidFill>
                  <a:srgbClr val="000000"/>
                </a:solidFill>
              </a:rPr>
              <a:t> all </a:t>
            </a:r>
            <a:r>
              <a:rPr lang="fr-BE" sz="1800" b="1" dirty="0" err="1" smtClean="0">
                <a:solidFill>
                  <a:srgbClr val="000000"/>
                </a:solidFill>
              </a:rPr>
              <a:t>details</a:t>
            </a:r>
            <a:endParaRPr lang="en-GB" sz="1800" b="1" dirty="0" smtClean="0">
              <a:solidFill>
                <a:srgbClr val="000000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580112" y="1409180"/>
            <a:ext cx="3384550" cy="360000"/>
          </a:xfrm>
          <a:prstGeom prst="roundRect">
            <a:avLst>
              <a:gd name="adj" fmla="val 16667"/>
            </a:avLst>
          </a:prstGeom>
          <a:solidFill>
            <a:srgbClr val="0F5494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175" algn="ctr"/>
            <a:r>
              <a:rPr lang="fr-BE" sz="2000" b="1" dirty="0" smtClean="0">
                <a:solidFill>
                  <a:srgbClr val="FFFFFF"/>
                </a:solidFill>
              </a:rPr>
              <a:t>How to </a:t>
            </a:r>
            <a:r>
              <a:rPr lang="fr-BE" sz="2000" b="1" dirty="0" err="1">
                <a:solidFill>
                  <a:srgbClr val="FFFFFF"/>
                </a:solidFill>
              </a:rPr>
              <a:t>P</a:t>
            </a:r>
            <a:r>
              <a:rPr lang="fr-BE" sz="2000" b="1" dirty="0" err="1" smtClean="0">
                <a:solidFill>
                  <a:srgbClr val="FFFFFF"/>
                </a:solidFill>
              </a:rPr>
              <a:t>articipate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32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69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1"/>
          <p:cNvSpPr>
            <a:spLocks/>
          </p:cNvSpPr>
          <p:nvPr/>
        </p:nvSpPr>
        <p:spPr bwMode="auto">
          <a:xfrm>
            <a:off x="4716016" y="5965191"/>
            <a:ext cx="3888432" cy="56015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fr-BE" sz="1600" b="1" dirty="0" err="1" smtClean="0">
                <a:solidFill>
                  <a:srgbClr val="000000"/>
                </a:solidFill>
              </a:rPr>
              <a:t>Find</a:t>
            </a:r>
            <a:r>
              <a:rPr lang="fr-BE" sz="1600" b="1" dirty="0" smtClean="0">
                <a:solidFill>
                  <a:srgbClr val="000000"/>
                </a:solidFill>
              </a:rPr>
              <a:t> guidance, </a:t>
            </a:r>
            <a:r>
              <a:rPr lang="fr-BE" sz="1600" b="1" dirty="0" err="1" smtClean="0">
                <a:solidFill>
                  <a:srgbClr val="000000"/>
                </a:solidFill>
              </a:rPr>
              <a:t>process</a:t>
            </a:r>
            <a:r>
              <a:rPr lang="fr-BE" sz="1600" b="1" dirty="0" smtClean="0">
                <a:solidFill>
                  <a:srgbClr val="000000"/>
                </a:solidFill>
              </a:rPr>
              <a:t> by </a:t>
            </a:r>
            <a:r>
              <a:rPr lang="fr-BE" sz="1600" b="1" dirty="0" err="1" smtClean="0">
                <a:solidFill>
                  <a:srgbClr val="000000"/>
                </a:solidFill>
              </a:rPr>
              <a:t>process</a:t>
            </a:r>
            <a:r>
              <a:rPr lang="fr-BE" sz="1600" b="1" dirty="0" smtClean="0">
                <a:solidFill>
                  <a:srgbClr val="000000"/>
                </a:solidFill>
              </a:rPr>
              <a:t> (drill-down </a:t>
            </a:r>
            <a:r>
              <a:rPr lang="fr-BE" sz="1600" b="1" dirty="0" err="1" smtClean="0">
                <a:solidFill>
                  <a:srgbClr val="000000"/>
                </a:solidFill>
              </a:rPr>
              <a:t>approach</a:t>
            </a:r>
            <a:r>
              <a:rPr lang="fr-BE" sz="1600" b="1" dirty="0" smtClean="0">
                <a:solidFill>
                  <a:srgbClr val="000000"/>
                </a:solidFill>
              </a:rPr>
              <a:t>)</a:t>
            </a:r>
            <a:endParaRPr lang="fr-BE" sz="16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33</a:t>
            </a:fld>
            <a:endParaRPr lang="en-GB" dirty="0">
              <a:latin typeface="+mn-lt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716016" y="2373660"/>
            <a:ext cx="309634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5112060" y="1052736"/>
            <a:ext cx="3096344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0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5355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8174062" y="1484784"/>
            <a:ext cx="1152128" cy="4320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07704" y="548680"/>
            <a:ext cx="3816424" cy="43204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216600" y="116632"/>
            <a:ext cx="259228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Find more </a:t>
            </a:r>
            <a:r>
              <a:rPr kumimoji="0" lang="hu-HU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help</a:t>
            </a:r>
            <a:r>
              <a:rPr kumimoji="0" lang="hu-H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about the </a:t>
            </a:r>
            <a:r>
              <a:rPr kumimoji="0" lang="fr-BE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related</a:t>
            </a:r>
            <a:r>
              <a:rPr kumimoji="0" lang="fr-BE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 IT </a:t>
            </a:r>
            <a:r>
              <a:rPr kumimoji="0" lang="fr-BE" sz="1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tool</a:t>
            </a:r>
            <a:endParaRPr kumimoji="0" lang="hu-H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5" y="1628800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Documentation and guidance</a:t>
            </a:r>
          </a:p>
          <a:p>
            <a:endParaRPr lang="fr-BE" sz="2800" dirty="0"/>
          </a:p>
          <a:p>
            <a:pPr marL="457200" indent="-457200">
              <a:buFont typeface="Verdana" panose="020B0604030504040204" pitchFamily="34" charset="0"/>
              <a:buChar char="-"/>
            </a:pPr>
            <a:r>
              <a:rPr lang="fr-BE" sz="2800" dirty="0" smtClean="0"/>
              <a:t>Online </a:t>
            </a:r>
            <a:r>
              <a:rPr lang="fr-BE" sz="2800" dirty="0" err="1" smtClean="0"/>
              <a:t>manual</a:t>
            </a:r>
            <a:r>
              <a:rPr lang="fr-BE" sz="2800" dirty="0" smtClean="0"/>
              <a:t>, sections on </a:t>
            </a:r>
            <a:r>
              <a:rPr lang="fr-BE" sz="2800" dirty="0" smtClean="0">
                <a:hlinkClick r:id="rId2"/>
              </a:rPr>
              <a:t>roles</a:t>
            </a:r>
            <a:r>
              <a:rPr lang="fr-BE" sz="2800" dirty="0" smtClean="0"/>
              <a:t>, </a:t>
            </a:r>
            <a:r>
              <a:rPr lang="fr-BE" sz="2800" dirty="0" err="1" smtClean="0">
                <a:hlinkClick r:id="rId3"/>
              </a:rPr>
              <a:t>grant</a:t>
            </a:r>
            <a:r>
              <a:rPr lang="fr-BE" sz="2800" dirty="0" smtClean="0">
                <a:hlinkClick r:id="rId3"/>
              </a:rPr>
              <a:t> signature</a:t>
            </a:r>
            <a:r>
              <a:rPr lang="fr-BE" sz="2800" dirty="0" smtClean="0"/>
              <a:t> and </a:t>
            </a:r>
            <a:r>
              <a:rPr lang="fr-BE" sz="2800" dirty="0" smtClean="0">
                <a:hlinkClick r:id="rId4"/>
              </a:rPr>
              <a:t>LEAR </a:t>
            </a:r>
            <a:r>
              <a:rPr lang="fr-BE" sz="2800" dirty="0" err="1" smtClean="0">
                <a:hlinkClick r:id="rId4"/>
              </a:rPr>
              <a:t>appointment</a:t>
            </a:r>
            <a:r>
              <a:rPr lang="fr-BE" sz="2800" dirty="0" smtClean="0"/>
              <a:t> </a:t>
            </a:r>
          </a:p>
          <a:p>
            <a:pPr marL="457200" indent="-457200">
              <a:buFont typeface="Verdana" panose="020B0604030504040204" pitchFamily="34" charset="0"/>
              <a:buChar char="-"/>
            </a:pPr>
            <a:endParaRPr lang="fr-BE" sz="2800" dirty="0"/>
          </a:p>
          <a:p>
            <a:pPr marL="457200" indent="-457200">
              <a:buFont typeface="Verdana" panose="020B0604030504040204" pitchFamily="34" charset="0"/>
              <a:buChar char="-"/>
            </a:pPr>
            <a:r>
              <a:rPr lang="fr-BE" sz="2800" dirty="0" err="1" smtClean="0">
                <a:hlinkClick r:id="rId5"/>
              </a:rPr>
              <a:t>Terms</a:t>
            </a:r>
            <a:r>
              <a:rPr lang="fr-BE" sz="2800" dirty="0" smtClean="0">
                <a:hlinkClick r:id="rId5"/>
              </a:rPr>
              <a:t> and conditions of use</a:t>
            </a:r>
            <a:endParaRPr lang="fr-BE" sz="2800" dirty="0" smtClean="0"/>
          </a:p>
          <a:p>
            <a:pPr marL="457200" indent="-457200">
              <a:buFont typeface="Verdana" panose="020B0604030504040204" pitchFamily="34" charset="0"/>
              <a:buChar char="-"/>
            </a:pPr>
            <a:endParaRPr lang="fr-BE" sz="2800" dirty="0"/>
          </a:p>
          <a:p>
            <a:pPr marL="457200" indent="-457200">
              <a:buFont typeface="Verdana" panose="020B0604030504040204" pitchFamily="34" charset="0"/>
              <a:buChar char="-"/>
            </a:pPr>
            <a:r>
              <a:rPr lang="fr-BE" sz="2800" dirty="0" err="1" smtClean="0">
                <a:hlinkClick r:id="rId6"/>
              </a:rPr>
              <a:t>Video</a:t>
            </a:r>
            <a:r>
              <a:rPr lang="fr-BE" sz="2800" dirty="0" smtClean="0">
                <a:hlinkClick r:id="rId6"/>
              </a:rPr>
              <a:t> on e-signature</a:t>
            </a:r>
            <a:endParaRPr lang="fr-BE" sz="2800" dirty="0" smtClean="0"/>
          </a:p>
          <a:p>
            <a:pPr marL="457200" indent="-457200">
              <a:buFont typeface="Verdana" panose="020B0604030504040204" pitchFamily="34" charset="0"/>
              <a:buChar char="-"/>
            </a:pPr>
            <a:endParaRPr lang="fr-BE" sz="2800" dirty="0"/>
          </a:p>
          <a:p>
            <a:pPr marL="457200" indent="-457200">
              <a:buFont typeface="Verdana" panose="020B0604030504040204" pitchFamily="34" charset="0"/>
              <a:buChar char="-"/>
            </a:pPr>
            <a:r>
              <a:rPr lang="fr-BE" sz="2800" dirty="0" err="1" smtClean="0">
                <a:hlinkClick r:id="rId7"/>
              </a:rPr>
              <a:t>Video</a:t>
            </a:r>
            <a:r>
              <a:rPr lang="fr-BE" sz="2800" dirty="0" smtClean="0">
                <a:hlinkClick r:id="rId7"/>
              </a:rPr>
              <a:t> on LEAR </a:t>
            </a:r>
            <a:r>
              <a:rPr lang="fr-BE" sz="2800" dirty="0" err="1" smtClean="0">
                <a:hlinkClick r:id="rId7"/>
              </a:rPr>
              <a:t>appointment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12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 bwMode="auto">
          <a:xfrm>
            <a:off x="250825" y="3933825"/>
            <a:ext cx="8642350" cy="122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Many thanks for your attention!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 bwMode="auto">
          <a:xfrm>
            <a:off x="250825" y="5389563"/>
            <a:ext cx="8642350" cy="91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b="1" dirty="0" smtClean="0"/>
              <a:t>More:</a:t>
            </a:r>
          </a:p>
          <a:p>
            <a:pPr eaLnBrk="1" hangingPunct="1">
              <a:spcBef>
                <a:spcPct val="0"/>
              </a:spcBef>
            </a:pPr>
            <a:r>
              <a:rPr lang="en-GB" dirty="0" smtClean="0">
                <a:hlinkClick r:id="rId2"/>
              </a:rPr>
              <a:t>http://ec.europa.eu/research/participants/portal</a:t>
            </a:r>
            <a:endParaRPr lang="en-GB" dirty="0" smtClean="0"/>
          </a:p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798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979712" y="1124744"/>
            <a:ext cx="3456384" cy="21602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4" name="Content Placeholder 1"/>
          <p:cNvSpPr>
            <a:spLocks/>
          </p:cNvSpPr>
          <p:nvPr/>
        </p:nvSpPr>
        <p:spPr bwMode="auto">
          <a:xfrm>
            <a:off x="395536" y="2670709"/>
            <a:ext cx="1944216" cy="32624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Public access</a:t>
            </a:r>
            <a:endParaRPr lang="el-GR" sz="1600" b="1" dirty="0">
              <a:solidFill>
                <a:srgbClr val="000000"/>
              </a:solidFill>
            </a:endParaRPr>
          </a:p>
        </p:txBody>
      </p:sp>
      <p:cxnSp>
        <p:nvCxnSpPr>
          <p:cNvPr id="5" name="AutoShape 15"/>
          <p:cNvCxnSpPr>
            <a:cxnSpLocks noChangeShapeType="1"/>
            <a:stCxn id="4" idx="0"/>
            <a:endCxn id="3" idx="2"/>
          </p:cNvCxnSpPr>
          <p:nvPr/>
        </p:nvCxnSpPr>
        <p:spPr bwMode="auto">
          <a:xfrm flipV="1">
            <a:off x="1367644" y="1340768"/>
            <a:ext cx="2340260" cy="1329941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804248" y="1124744"/>
            <a:ext cx="1296144" cy="21602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9" name="Content Placeholder 1"/>
          <p:cNvSpPr>
            <a:spLocks/>
          </p:cNvSpPr>
          <p:nvPr/>
        </p:nvSpPr>
        <p:spPr bwMode="auto">
          <a:xfrm>
            <a:off x="6588224" y="2564904"/>
            <a:ext cx="1728192" cy="56015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ECAS login or registration</a:t>
            </a:r>
            <a:endParaRPr lang="el-GR" sz="1600" b="1" dirty="0">
              <a:solidFill>
                <a:srgbClr val="000000"/>
              </a:solidFill>
            </a:endParaRPr>
          </a:p>
        </p:txBody>
      </p:sp>
      <p:cxnSp>
        <p:nvCxnSpPr>
          <p:cNvPr id="20" name="AutoShape 15"/>
          <p:cNvCxnSpPr>
            <a:cxnSpLocks noChangeShapeType="1"/>
            <a:stCxn id="19" idx="0"/>
            <a:endCxn id="18" idx="2"/>
          </p:cNvCxnSpPr>
          <p:nvPr/>
        </p:nvCxnSpPr>
        <p:spPr bwMode="auto">
          <a:xfrm flipV="1">
            <a:off x="7452320" y="1340768"/>
            <a:ext cx="0" cy="1224136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4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6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43608" y="1340768"/>
            <a:ext cx="1800200" cy="864096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7" name="Content Placeholder 1"/>
          <p:cNvSpPr>
            <a:spLocks/>
          </p:cNvSpPr>
          <p:nvPr/>
        </p:nvSpPr>
        <p:spPr bwMode="auto">
          <a:xfrm>
            <a:off x="899592" y="2564904"/>
            <a:ext cx="2088232" cy="794064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en-US" sz="1600" b="1" dirty="0" err="1" smtClean="0">
                <a:solidFill>
                  <a:srgbClr val="000000"/>
                </a:solidFill>
              </a:rPr>
              <a:t>Personalised</a:t>
            </a:r>
            <a:r>
              <a:rPr lang="en-US" sz="1600" b="1" dirty="0" smtClean="0">
                <a:solidFill>
                  <a:srgbClr val="000000"/>
                </a:solidFill>
              </a:rPr>
              <a:t> access 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to the IT tools</a:t>
            </a:r>
            <a:endParaRPr lang="el-GR" sz="1600" b="1" dirty="0">
              <a:solidFill>
                <a:srgbClr val="000000"/>
              </a:solidFill>
            </a:endParaRPr>
          </a:p>
        </p:txBody>
      </p:sp>
      <p:cxnSp>
        <p:nvCxnSpPr>
          <p:cNvPr id="8" name="AutoShape 15"/>
          <p:cNvCxnSpPr>
            <a:cxnSpLocks noChangeShapeType="1"/>
            <a:stCxn id="7" idx="0"/>
            <a:endCxn id="6" idx="2"/>
          </p:cNvCxnSpPr>
          <p:nvPr/>
        </p:nvCxnSpPr>
        <p:spPr bwMode="auto">
          <a:xfrm flipV="1">
            <a:off x="1943708" y="2204864"/>
            <a:ext cx="0" cy="360040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38528" y="1124744"/>
            <a:ext cx="1008112" cy="21602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0" name="Content Placeholder 1"/>
          <p:cNvSpPr>
            <a:spLocks/>
          </p:cNvSpPr>
          <p:nvPr/>
        </p:nvSpPr>
        <p:spPr bwMode="auto">
          <a:xfrm>
            <a:off x="6264696" y="2670709"/>
            <a:ext cx="2555776" cy="560153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CC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75000"/>
              </a:spcBef>
              <a:buClr>
                <a:srgbClr val="000000"/>
              </a:buClr>
              <a:defRPr/>
            </a:pPr>
            <a:r>
              <a:rPr lang="en-US" sz="1600" b="1" dirty="0" err="1" smtClean="0">
                <a:solidFill>
                  <a:srgbClr val="000000"/>
                </a:solidFill>
              </a:rPr>
              <a:t>Personalised</a:t>
            </a:r>
            <a:r>
              <a:rPr lang="en-US" sz="1600" b="1" dirty="0" smtClean="0">
                <a:solidFill>
                  <a:srgbClr val="000000"/>
                </a:solidFill>
              </a:rPr>
              <a:t> access </a:t>
            </a:r>
            <a:br>
              <a:rPr lang="en-US" sz="1600" b="1" dirty="0" smtClean="0">
                <a:solidFill>
                  <a:srgbClr val="000000"/>
                </a:solidFill>
              </a:rPr>
            </a:br>
            <a:r>
              <a:rPr lang="en-US" sz="1600" b="1" dirty="0" smtClean="0">
                <a:solidFill>
                  <a:srgbClr val="000000"/>
                </a:solidFill>
              </a:rPr>
              <a:t>to the user account</a:t>
            </a:r>
            <a:endParaRPr lang="el-GR" sz="1600" b="1" dirty="0">
              <a:solidFill>
                <a:srgbClr val="000000"/>
              </a:solidFill>
            </a:endParaRPr>
          </a:p>
        </p:txBody>
      </p:sp>
      <p:cxnSp>
        <p:nvCxnSpPr>
          <p:cNvPr id="11" name="AutoShape 15"/>
          <p:cNvCxnSpPr>
            <a:cxnSpLocks noChangeShapeType="1"/>
            <a:stCxn id="10" idx="0"/>
            <a:endCxn id="9" idx="2"/>
          </p:cNvCxnSpPr>
          <p:nvPr/>
        </p:nvCxnSpPr>
        <p:spPr bwMode="auto">
          <a:xfrm flipV="1">
            <a:off x="7542584" y="1340768"/>
            <a:ext cx="0" cy="1329941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lg" len="lg"/>
          </a:ln>
        </p:spPr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043608" y="1124744"/>
            <a:ext cx="504056" cy="216024"/>
          </a:xfrm>
          <a:prstGeom prst="rect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5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75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3972" name="Picture 17" descr="LOGO CE_Vertical_EN_NEG_quadri_H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276872"/>
            <a:ext cx="8748712" cy="3739485"/>
          </a:xfrm>
        </p:spPr>
        <p:txBody>
          <a:bodyPr wrap="square">
            <a:spAutoFit/>
          </a:bodyPr>
          <a:lstStyle/>
          <a:p>
            <a:pPr marL="363538" indent="-363538">
              <a:spcBef>
                <a:spcPts val="3000"/>
              </a:spcBef>
              <a:buClr>
                <a:schemeClr val="tx1"/>
              </a:buClr>
            </a:pPr>
            <a:r>
              <a:rPr lang="en-GB" sz="1800" i="0" dirty="0" smtClean="0">
                <a:solidFill>
                  <a:schemeClr val="tx1"/>
                </a:solidFill>
              </a:rPr>
              <a:t>The </a:t>
            </a:r>
            <a:r>
              <a:rPr lang="en-GB" sz="1800" b="1" i="0" u="sng" dirty="0" smtClean="0"/>
              <a:t>I</a:t>
            </a:r>
            <a:r>
              <a:rPr lang="en-GB" sz="1800" i="0" dirty="0" smtClean="0">
                <a:solidFill>
                  <a:schemeClr val="tx1"/>
                </a:solidFill>
              </a:rPr>
              <a:t>dentity and </a:t>
            </a:r>
            <a:r>
              <a:rPr lang="en-GB" sz="1800" b="1" i="0" u="sng" dirty="0" smtClean="0"/>
              <a:t>A</a:t>
            </a:r>
            <a:r>
              <a:rPr lang="en-GB" sz="1800" i="0" dirty="0" smtClean="0">
                <a:solidFill>
                  <a:schemeClr val="tx1"/>
                </a:solidFill>
              </a:rPr>
              <a:t>ccess </a:t>
            </a:r>
            <a:r>
              <a:rPr lang="en-GB" sz="1800" b="1" i="0" u="sng" dirty="0" smtClean="0"/>
              <a:t>M</a:t>
            </a:r>
            <a:r>
              <a:rPr lang="en-GB" sz="1800" i="0" dirty="0" smtClean="0">
                <a:solidFill>
                  <a:schemeClr val="tx1"/>
                </a:solidFill>
              </a:rPr>
              <a:t>anagement allows us to define </a:t>
            </a:r>
            <a:br>
              <a:rPr lang="en-GB" sz="1800" i="0" dirty="0" smtClean="0">
                <a:solidFill>
                  <a:schemeClr val="tx1"/>
                </a:solidFill>
              </a:rPr>
            </a:br>
            <a:r>
              <a:rPr lang="en-GB" sz="1800" i="0" dirty="0" smtClean="0">
                <a:solidFill>
                  <a:schemeClr val="tx1"/>
                </a:solidFill>
              </a:rPr>
              <a:t>and/or manage changes of</a:t>
            </a:r>
            <a:r>
              <a:rPr lang="en-GB" sz="1800" b="1" i="0" dirty="0" smtClean="0">
                <a:solidFill>
                  <a:schemeClr val="tx1"/>
                </a:solidFill>
              </a:rPr>
              <a:t> </a:t>
            </a:r>
            <a:r>
              <a:rPr lang="en-GB" sz="1800" b="1" i="0" u="sng" dirty="0" smtClean="0"/>
              <a:t>access rights</a:t>
            </a:r>
            <a:r>
              <a:rPr lang="en-GB" sz="1800" b="1" i="0" dirty="0" smtClean="0"/>
              <a:t> of users </a:t>
            </a:r>
            <a:br>
              <a:rPr lang="en-GB" sz="1800" b="1" i="0" dirty="0" smtClean="0"/>
            </a:br>
            <a:r>
              <a:rPr lang="en-GB" sz="1800" b="1" i="0" dirty="0" smtClean="0"/>
              <a:t>of the Participant Portal</a:t>
            </a:r>
            <a:r>
              <a:rPr lang="en-GB" sz="1800" i="0" dirty="0" smtClean="0"/>
              <a:t>.</a:t>
            </a:r>
            <a:endParaRPr lang="en-GB" sz="1800" b="1" i="0" dirty="0" smtClean="0">
              <a:solidFill>
                <a:srgbClr val="004386"/>
              </a:solidFill>
            </a:endParaRPr>
          </a:p>
          <a:p>
            <a:pPr marL="363538" indent="-363538">
              <a:spcBef>
                <a:spcPts val="3000"/>
              </a:spcBef>
              <a:buClr>
                <a:schemeClr val="tx1"/>
              </a:buClr>
            </a:pPr>
            <a:r>
              <a:rPr lang="en-GB" sz="1800" i="0" dirty="0" smtClean="0">
                <a:solidFill>
                  <a:schemeClr val="tx1"/>
                </a:solidFill>
              </a:rPr>
              <a:t>It gives </a:t>
            </a:r>
            <a:r>
              <a:rPr lang="en-GB" sz="1800" b="1" i="0" dirty="0" smtClean="0"/>
              <a:t>a personalised and secure access to the different services </a:t>
            </a:r>
            <a:r>
              <a:rPr lang="fr-BE" sz="1800" i="0" dirty="0" smtClean="0">
                <a:solidFill>
                  <a:srgbClr val="000000"/>
                </a:solidFill>
              </a:rPr>
              <a:t>of </a:t>
            </a:r>
            <a:r>
              <a:rPr lang="fr-BE" sz="1800" i="0" dirty="0">
                <a:solidFill>
                  <a:srgbClr val="000000"/>
                </a:solidFill>
              </a:rPr>
              <a:t>the Participant </a:t>
            </a:r>
            <a:r>
              <a:rPr lang="fr-BE" sz="1800" i="0" dirty="0" smtClean="0">
                <a:solidFill>
                  <a:srgbClr val="000000"/>
                </a:solidFill>
              </a:rPr>
              <a:t>Portal.</a:t>
            </a:r>
            <a:endParaRPr lang="en-GB" sz="1800" i="0" dirty="0" smtClean="0">
              <a:solidFill>
                <a:srgbClr val="000000"/>
              </a:solidFill>
            </a:endParaRPr>
          </a:p>
          <a:p>
            <a:pPr marL="363538" indent="-363538">
              <a:spcBef>
                <a:spcPts val="3000"/>
              </a:spcBef>
              <a:buClr>
                <a:schemeClr val="tx1"/>
              </a:buClr>
            </a:pPr>
            <a:r>
              <a:rPr lang="en-GB" sz="1800" i="0" dirty="0" smtClean="0">
                <a:solidFill>
                  <a:srgbClr val="000000"/>
                </a:solidFill>
              </a:rPr>
              <a:t>Minimum involvement by the </a:t>
            </a:r>
            <a:r>
              <a:rPr lang="hu-HU" sz="1800" i="0" dirty="0" smtClean="0">
                <a:solidFill>
                  <a:srgbClr val="000000"/>
                </a:solidFill>
              </a:rPr>
              <a:t>Commission/</a:t>
            </a:r>
            <a:r>
              <a:rPr lang="hu-HU" sz="1800" i="0" dirty="0" err="1" smtClean="0">
                <a:solidFill>
                  <a:srgbClr val="000000"/>
                </a:solidFill>
              </a:rPr>
              <a:t>Agency</a:t>
            </a:r>
            <a:r>
              <a:rPr lang="en-GB" sz="1800" i="0" dirty="0" smtClean="0">
                <a:solidFill>
                  <a:srgbClr val="000000"/>
                </a:solidFill>
              </a:rPr>
              <a:t> staff allowing </a:t>
            </a:r>
            <a:br>
              <a:rPr lang="en-GB" sz="1800" i="0" dirty="0" smtClean="0">
                <a:solidFill>
                  <a:srgbClr val="000000"/>
                </a:solidFill>
              </a:rPr>
            </a:br>
            <a:r>
              <a:rPr lang="en-GB" sz="1800" i="0" dirty="0" smtClean="0">
                <a:solidFill>
                  <a:srgbClr val="000000"/>
                </a:solidFill>
              </a:rPr>
              <a:t>for</a:t>
            </a:r>
            <a:r>
              <a:rPr lang="en-GB" sz="1800" b="1" i="0" dirty="0" smtClean="0">
                <a:solidFill>
                  <a:srgbClr val="000000"/>
                </a:solidFill>
              </a:rPr>
              <a:t> </a:t>
            </a:r>
            <a:r>
              <a:rPr lang="en-GB" sz="1800" b="1" i="0" dirty="0" smtClean="0"/>
              <a:t>flexibility in the online management of the consortium</a:t>
            </a:r>
            <a:r>
              <a:rPr lang="fr-BE" sz="1800" i="0" dirty="0" smtClean="0">
                <a:solidFill>
                  <a:srgbClr val="000000"/>
                </a:solidFill>
              </a:rPr>
              <a:t>.</a:t>
            </a:r>
            <a:endParaRPr lang="en-GB" sz="1800" i="0" dirty="0" smtClean="0"/>
          </a:p>
          <a:p>
            <a:pPr marL="363538" indent="-363538">
              <a:spcBef>
                <a:spcPts val="3000"/>
              </a:spcBef>
              <a:buClr>
                <a:schemeClr val="tx1"/>
              </a:buClr>
            </a:pPr>
            <a:r>
              <a:rPr lang="en-GB" sz="1800" b="1" i="0" dirty="0" smtClean="0"/>
              <a:t>Any change in the roles of the users is saved</a:t>
            </a:r>
            <a:r>
              <a:rPr lang="en-GB" sz="1800" b="1" i="0" dirty="0" smtClean="0">
                <a:solidFill>
                  <a:srgbClr val="000000"/>
                </a:solidFill>
              </a:rPr>
              <a:t> </a:t>
            </a:r>
            <a:r>
              <a:rPr lang="en-GB" sz="1800" i="0" dirty="0" smtClean="0">
                <a:solidFill>
                  <a:srgbClr val="000000"/>
                </a:solidFill>
              </a:rPr>
              <a:t>to allow </a:t>
            </a:r>
            <a:br>
              <a:rPr lang="en-GB" sz="1800" i="0" dirty="0" smtClean="0">
                <a:solidFill>
                  <a:srgbClr val="000000"/>
                </a:solidFill>
              </a:rPr>
            </a:br>
            <a:r>
              <a:rPr lang="en-GB" sz="1800" i="0" dirty="0" smtClean="0">
                <a:solidFill>
                  <a:srgbClr val="000000"/>
                </a:solidFill>
              </a:rPr>
              <a:t>a monitoring &amp; tracking service.</a:t>
            </a:r>
            <a:endParaRPr lang="en-GB" sz="1800" i="0" dirty="0" smtClean="0">
              <a:solidFill>
                <a:schemeClr val="tx1"/>
              </a:solidFill>
            </a:endParaRPr>
          </a:p>
        </p:txBody>
      </p:sp>
      <p:sp>
        <p:nvSpPr>
          <p:cNvPr id="83974" name="Rectangle 10"/>
          <p:cNvSpPr>
            <a:spLocks noChangeArrowheads="1"/>
          </p:cNvSpPr>
          <p:nvPr/>
        </p:nvSpPr>
        <p:spPr bwMode="auto">
          <a:xfrm>
            <a:off x="179512" y="1325712"/>
            <a:ext cx="9361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 eaLnBrk="0" hangingPunct="0"/>
            <a:r>
              <a:rPr lang="fr-BE" sz="2800" b="1" dirty="0" smtClean="0"/>
              <a:t>The </a:t>
            </a:r>
            <a:r>
              <a:rPr lang="fr-BE" sz="2800" b="1" dirty="0" err="1" smtClean="0"/>
              <a:t>Identity</a:t>
            </a:r>
            <a:r>
              <a:rPr lang="fr-BE" sz="2800" b="1" dirty="0" smtClean="0"/>
              <a:t> and Access M</a:t>
            </a:r>
            <a:r>
              <a:rPr lang="hu-HU" sz="2800" b="1" dirty="0" err="1" smtClean="0"/>
              <a:t>anagement</a:t>
            </a:r>
            <a:r>
              <a:rPr lang="fr-BE" sz="2800" b="1" dirty="0" smtClean="0"/>
              <a:t> (IAM)</a:t>
            </a:r>
            <a:endParaRPr lang="en-GB" sz="2800" b="1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6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68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060848"/>
            <a:ext cx="8748712" cy="4339650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2400"/>
              </a:spcBef>
              <a:buClr>
                <a:schemeClr val="tx1"/>
              </a:buClr>
              <a:buNone/>
            </a:pPr>
            <a:r>
              <a:rPr lang="fr-BE" sz="1800" i="0" dirty="0" smtClean="0">
                <a:solidFill>
                  <a:schemeClr val="tx1"/>
                </a:solidFill>
              </a:rPr>
              <a:t>The Participant Portal </a:t>
            </a:r>
            <a:r>
              <a:rPr lang="fr-BE" sz="1800" i="0" dirty="0" err="1" smtClean="0">
                <a:solidFill>
                  <a:schemeClr val="tx1"/>
                </a:solidFill>
              </a:rPr>
              <a:t>allows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each</a:t>
            </a:r>
            <a:r>
              <a:rPr lang="fr-BE" sz="1800" i="0" dirty="0" smtClean="0">
                <a:solidFill>
                  <a:schemeClr val="tx1"/>
                </a:solidFill>
              </a:rPr>
              <a:t> user to have </a:t>
            </a:r>
            <a:r>
              <a:rPr lang="fr-BE" sz="1800" i="0" dirty="0" err="1" smtClean="0">
                <a:solidFill>
                  <a:schemeClr val="tx1"/>
                </a:solidFill>
              </a:rPr>
              <a:t>access</a:t>
            </a:r>
            <a:r>
              <a:rPr lang="fr-BE" sz="1800" i="0" dirty="0" smtClean="0">
                <a:solidFill>
                  <a:schemeClr val="tx1"/>
                </a:solidFill>
              </a:rPr>
              <a:t> to a </a:t>
            </a:r>
            <a:r>
              <a:rPr lang="fr-BE" sz="1800" i="0" dirty="0" err="1" smtClean="0">
                <a:solidFill>
                  <a:schemeClr val="tx1"/>
                </a:solidFill>
              </a:rPr>
              <a:t>personalised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space</a:t>
            </a:r>
            <a:r>
              <a:rPr lang="fr-BE" sz="1800" i="0" dirty="0" smtClean="0">
                <a:solidFill>
                  <a:schemeClr val="tx1"/>
                </a:solidFill>
              </a:rPr>
              <a:t>, </a:t>
            </a:r>
            <a:r>
              <a:rPr lang="fr-BE" sz="1800" i="0" dirty="0" err="1" smtClean="0">
                <a:solidFill>
                  <a:schemeClr val="tx1"/>
                </a:solidFill>
              </a:rPr>
              <a:t>based</a:t>
            </a:r>
            <a:r>
              <a:rPr lang="fr-BE" sz="1800" i="0" dirty="0" smtClean="0">
                <a:solidFill>
                  <a:schemeClr val="tx1"/>
                </a:solidFill>
              </a:rPr>
              <a:t> on 3 main </a:t>
            </a:r>
            <a:r>
              <a:rPr lang="fr-BE" sz="1800" i="0" dirty="0" err="1" smtClean="0">
                <a:solidFill>
                  <a:schemeClr val="tx1"/>
                </a:solidFill>
              </a:rPr>
              <a:t>elements</a:t>
            </a:r>
            <a:r>
              <a:rPr lang="fr-BE" sz="1800" i="0" dirty="0" smtClean="0">
                <a:solidFill>
                  <a:schemeClr val="tx1"/>
                </a:solidFill>
              </a:rPr>
              <a:t>:</a:t>
            </a:r>
          </a:p>
          <a:p>
            <a:pPr marL="269875" indent="-269875">
              <a:spcBef>
                <a:spcPts val="2400"/>
              </a:spcBef>
              <a:buClr>
                <a:schemeClr val="tx1"/>
              </a:buClr>
            </a:pPr>
            <a:r>
              <a:rPr lang="fr-BE" sz="1800" i="0" dirty="0" err="1" smtClean="0">
                <a:solidFill>
                  <a:schemeClr val="tx1"/>
                </a:solidFill>
              </a:rPr>
              <a:t>Each</a:t>
            </a:r>
            <a:r>
              <a:rPr lang="fr-BE" sz="1800" i="0" dirty="0" smtClean="0">
                <a:solidFill>
                  <a:schemeClr val="tx1"/>
                </a:solidFill>
              </a:rPr>
              <a:t> user </a:t>
            </a:r>
            <a:r>
              <a:rPr lang="fr-BE" sz="1800" i="0" dirty="0" err="1" smtClean="0">
                <a:solidFill>
                  <a:schemeClr val="tx1"/>
                </a:solidFill>
              </a:rPr>
              <a:t>is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supposed</a:t>
            </a:r>
            <a:r>
              <a:rPr lang="fr-BE" sz="1800" i="0" dirty="0" smtClean="0">
                <a:solidFill>
                  <a:schemeClr val="tx1"/>
                </a:solidFill>
              </a:rPr>
              <a:t> to have a </a:t>
            </a:r>
            <a:r>
              <a:rPr lang="fr-BE" sz="1800" b="1" i="0" dirty="0" smtClean="0"/>
              <a:t>unique ECAS </a:t>
            </a:r>
            <a:r>
              <a:rPr lang="fr-BE" sz="1800" b="1" i="0" dirty="0" err="1" smtClean="0"/>
              <a:t>account</a:t>
            </a:r>
            <a:r>
              <a:rPr lang="fr-BE" sz="1800" i="0" dirty="0" smtClean="0">
                <a:solidFill>
                  <a:schemeClr val="tx1"/>
                </a:solidFill>
              </a:rPr>
              <a:t>, </a:t>
            </a:r>
            <a:br>
              <a:rPr lang="fr-BE" sz="1800" i="0" dirty="0" smtClean="0">
                <a:solidFill>
                  <a:schemeClr val="tx1"/>
                </a:solidFill>
              </a:rPr>
            </a:br>
            <a:r>
              <a:rPr lang="fr-BE" sz="1800" i="0" dirty="0" err="1" smtClean="0">
                <a:solidFill>
                  <a:schemeClr val="tx1"/>
                </a:solidFill>
              </a:rPr>
              <a:t>which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is</a:t>
            </a:r>
            <a:r>
              <a:rPr lang="fr-BE" sz="1800" i="0" dirty="0" smtClean="0">
                <a:solidFill>
                  <a:schemeClr val="tx1"/>
                </a:solidFill>
              </a:rPr>
              <a:t> the </a:t>
            </a:r>
            <a:r>
              <a:rPr lang="fr-BE" sz="1800" b="1" i="0" dirty="0" smtClean="0"/>
              <a:t>unique identifier for </a:t>
            </a:r>
            <a:r>
              <a:rPr lang="fr-BE" sz="1800" b="1" i="0" dirty="0" err="1" smtClean="0"/>
              <a:t>persons</a:t>
            </a:r>
            <a:r>
              <a:rPr lang="fr-BE" sz="1800" b="1" i="0" dirty="0" smtClean="0"/>
              <a:t> </a:t>
            </a:r>
            <a:r>
              <a:rPr lang="fr-BE" sz="1800" i="0" dirty="0" smtClean="0">
                <a:solidFill>
                  <a:schemeClr val="tx1"/>
                </a:solidFill>
              </a:rPr>
              <a:t/>
            </a:r>
            <a:br>
              <a:rPr lang="fr-BE" sz="1800" i="0" dirty="0" smtClean="0">
                <a:solidFill>
                  <a:schemeClr val="tx1"/>
                </a:solidFill>
              </a:rPr>
            </a:br>
            <a:r>
              <a:rPr lang="fr-BE" sz="1800" i="0" dirty="0" smtClean="0">
                <a:solidFill>
                  <a:schemeClr val="tx1"/>
                </a:solidFill>
              </a:rPr>
              <a:t>(</a:t>
            </a:r>
            <a:r>
              <a:rPr lang="fr-BE" sz="1800" i="0" dirty="0" err="1" smtClean="0">
                <a:solidFill>
                  <a:schemeClr val="tx1"/>
                </a:solidFill>
              </a:rPr>
              <a:t>linked</a:t>
            </a:r>
            <a:r>
              <a:rPr lang="fr-BE" sz="1800" i="0" dirty="0" smtClean="0">
                <a:solidFill>
                  <a:schemeClr val="tx1"/>
                </a:solidFill>
              </a:rPr>
              <a:t> to </a:t>
            </a:r>
            <a:r>
              <a:rPr lang="fr-BE" sz="1800" i="0" dirty="0" err="1" smtClean="0">
                <a:solidFill>
                  <a:schemeClr val="tx1"/>
                </a:solidFill>
              </a:rPr>
              <a:t>their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professional</a:t>
            </a:r>
            <a:r>
              <a:rPr lang="fr-BE" sz="1800" i="0" dirty="0" smtClean="0">
                <a:solidFill>
                  <a:schemeClr val="tx1"/>
                </a:solidFill>
              </a:rPr>
              <a:t> email </a:t>
            </a:r>
            <a:r>
              <a:rPr lang="fr-BE" sz="1800" i="0" dirty="0" err="1" smtClean="0">
                <a:solidFill>
                  <a:schemeClr val="tx1"/>
                </a:solidFill>
              </a:rPr>
              <a:t>address</a:t>
            </a:r>
            <a:r>
              <a:rPr lang="fr-BE" sz="1800" i="0" dirty="0" smtClean="0">
                <a:solidFill>
                  <a:schemeClr val="tx1"/>
                </a:solidFill>
              </a:rPr>
              <a:t>).</a:t>
            </a:r>
          </a:p>
          <a:p>
            <a:pPr marL="269875" indent="-269875">
              <a:spcBef>
                <a:spcPts val="2400"/>
              </a:spcBef>
              <a:buClr>
                <a:schemeClr val="tx1"/>
              </a:buClr>
            </a:pPr>
            <a:r>
              <a:rPr lang="fr-BE" sz="1800" i="0" dirty="0" err="1" smtClean="0">
                <a:solidFill>
                  <a:schemeClr val="tx1"/>
                </a:solidFill>
              </a:rPr>
              <a:t>Each</a:t>
            </a:r>
            <a:r>
              <a:rPr lang="fr-BE" sz="1800" i="0" dirty="0" smtClean="0">
                <a:solidFill>
                  <a:schemeClr val="tx1"/>
                </a:solidFill>
              </a:rPr>
              <a:t> ECAS </a:t>
            </a:r>
            <a:r>
              <a:rPr lang="fr-BE" sz="1800" i="0" dirty="0" err="1" smtClean="0">
                <a:solidFill>
                  <a:schemeClr val="tx1"/>
                </a:solidFill>
              </a:rPr>
              <a:t>account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is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linked</a:t>
            </a:r>
            <a:r>
              <a:rPr lang="fr-BE" sz="1800" i="0" dirty="0" smtClean="0">
                <a:solidFill>
                  <a:schemeClr val="tx1"/>
                </a:solidFill>
              </a:rPr>
              <a:t> to one (or more) </a:t>
            </a:r>
            <a:r>
              <a:rPr lang="fr-BE" sz="1800" b="1" i="0" dirty="0" smtClean="0"/>
              <a:t>PIC </a:t>
            </a:r>
            <a:r>
              <a:rPr lang="fr-BE" sz="1800" b="1" i="0" dirty="0" err="1" smtClean="0"/>
              <a:t>number</a:t>
            </a:r>
            <a:r>
              <a:rPr lang="fr-BE" sz="1800" i="0" dirty="0" smtClean="0">
                <a:solidFill>
                  <a:schemeClr val="tx1"/>
                </a:solidFill>
              </a:rPr>
              <a:t>(s) to </a:t>
            </a:r>
            <a:br>
              <a:rPr lang="fr-BE" sz="1800" i="0" dirty="0" smtClean="0">
                <a:solidFill>
                  <a:schemeClr val="tx1"/>
                </a:solidFill>
              </a:rPr>
            </a:br>
            <a:r>
              <a:rPr lang="fr-BE" sz="1800" i="0" dirty="0" smtClean="0">
                <a:solidFill>
                  <a:schemeClr val="tx1"/>
                </a:solidFill>
              </a:rPr>
              <a:t>the </a:t>
            </a:r>
            <a:r>
              <a:rPr lang="fr-BE" sz="1800" b="1" i="0" dirty="0" smtClean="0"/>
              <a:t>unique identifier of the organisation</a:t>
            </a:r>
            <a:r>
              <a:rPr lang="fr-BE" sz="1800" i="0" dirty="0" smtClean="0">
                <a:solidFill>
                  <a:schemeClr val="tx1"/>
                </a:solidFill>
              </a:rPr>
              <a:t>. </a:t>
            </a:r>
          </a:p>
          <a:p>
            <a:pPr marL="269875" indent="-269875">
              <a:spcBef>
                <a:spcPts val="2400"/>
              </a:spcBef>
              <a:buClr>
                <a:schemeClr val="tx1"/>
              </a:buClr>
            </a:pPr>
            <a:r>
              <a:rPr lang="fr-BE" sz="1800" i="0" dirty="0" err="1" smtClean="0">
                <a:solidFill>
                  <a:schemeClr val="tx1"/>
                </a:solidFill>
              </a:rPr>
              <a:t>Each</a:t>
            </a:r>
            <a:r>
              <a:rPr lang="fr-BE" sz="1800" i="0" dirty="0" smtClean="0">
                <a:solidFill>
                  <a:schemeClr val="tx1"/>
                </a:solidFill>
              </a:rPr>
              <a:t> ECAS </a:t>
            </a:r>
            <a:r>
              <a:rPr lang="fr-BE" sz="1800" i="0" dirty="0" err="1" smtClean="0">
                <a:solidFill>
                  <a:schemeClr val="tx1"/>
                </a:solidFill>
              </a:rPr>
              <a:t>account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is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r>
              <a:rPr lang="fr-BE" sz="1800" i="0" dirty="0" err="1" smtClean="0">
                <a:solidFill>
                  <a:schemeClr val="tx1"/>
                </a:solidFill>
              </a:rPr>
              <a:t>linked</a:t>
            </a:r>
            <a:r>
              <a:rPr lang="fr-BE" sz="1800" i="0" dirty="0" smtClean="0">
                <a:solidFill>
                  <a:schemeClr val="tx1"/>
                </a:solidFill>
              </a:rPr>
              <a:t> to all the </a:t>
            </a:r>
            <a:r>
              <a:rPr lang="fr-BE" sz="1800" i="0" dirty="0" err="1" smtClean="0">
                <a:solidFill>
                  <a:schemeClr val="tx1"/>
                </a:solidFill>
              </a:rPr>
              <a:t>roles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br>
              <a:rPr lang="fr-BE" sz="1800" i="0" dirty="0" smtClean="0">
                <a:solidFill>
                  <a:schemeClr val="tx1"/>
                </a:solidFill>
              </a:rPr>
            </a:br>
            <a:r>
              <a:rPr lang="fr-BE" sz="1800" i="0" dirty="0" err="1" smtClean="0">
                <a:solidFill>
                  <a:schemeClr val="tx1"/>
                </a:solidFill>
              </a:rPr>
              <a:t>that</a:t>
            </a:r>
            <a:r>
              <a:rPr lang="fr-BE" sz="1800" i="0" dirty="0" smtClean="0">
                <a:solidFill>
                  <a:schemeClr val="tx1"/>
                </a:solidFill>
              </a:rPr>
              <a:t> the user has in </a:t>
            </a:r>
            <a:r>
              <a:rPr lang="fr-BE" sz="1800" i="0" dirty="0" err="1" smtClean="0">
                <a:solidFill>
                  <a:schemeClr val="tx1"/>
                </a:solidFill>
              </a:rPr>
              <a:t>projects</a:t>
            </a:r>
            <a:r>
              <a:rPr lang="fr-BE" sz="1800" i="0" dirty="0" smtClean="0">
                <a:solidFill>
                  <a:schemeClr val="tx1"/>
                </a:solidFill>
              </a:rPr>
              <a:t> </a:t>
            </a:r>
            <a:br>
              <a:rPr lang="fr-BE" sz="1800" i="0" dirty="0" smtClean="0">
                <a:solidFill>
                  <a:schemeClr val="tx1"/>
                </a:solidFill>
              </a:rPr>
            </a:br>
            <a:r>
              <a:rPr lang="fr-BE" sz="1800" i="0" dirty="0" smtClean="0">
                <a:solidFill>
                  <a:schemeClr val="tx1"/>
                </a:solidFill>
              </a:rPr>
              <a:t>and/or organisations </a:t>
            </a:r>
            <a:r>
              <a:rPr lang="fr-BE" sz="1800" i="0" dirty="0" err="1" smtClean="0">
                <a:solidFill>
                  <a:schemeClr val="tx1"/>
                </a:solidFill>
              </a:rPr>
              <a:t>through</a:t>
            </a:r>
            <a:r>
              <a:rPr lang="fr-BE" sz="1800" i="0" dirty="0" smtClean="0">
                <a:solidFill>
                  <a:schemeClr val="tx1"/>
                </a:solidFill>
              </a:rPr>
              <a:t> IAM. </a:t>
            </a:r>
            <a:br>
              <a:rPr lang="fr-BE" sz="1800" i="0" dirty="0" smtClean="0">
                <a:solidFill>
                  <a:schemeClr val="tx1"/>
                </a:solidFill>
              </a:rPr>
            </a:br>
            <a:r>
              <a:rPr lang="fr-BE" sz="1800" b="1" i="0" dirty="0" smtClean="0"/>
              <a:t>One user </a:t>
            </a:r>
            <a:r>
              <a:rPr lang="fr-BE" sz="1800" b="1" i="0" dirty="0" err="1" smtClean="0"/>
              <a:t>can</a:t>
            </a:r>
            <a:r>
              <a:rPr lang="fr-BE" sz="1800" b="1" i="0" dirty="0" smtClean="0"/>
              <a:t> have as </a:t>
            </a:r>
            <a:r>
              <a:rPr lang="fr-BE" sz="1800" b="1" i="0" dirty="0" err="1" smtClean="0"/>
              <a:t>many</a:t>
            </a:r>
            <a:r>
              <a:rPr lang="fr-BE" sz="1800" b="1" i="0" dirty="0" smtClean="0"/>
              <a:t> </a:t>
            </a:r>
            <a:r>
              <a:rPr lang="fr-BE" sz="1800" b="1" i="0" dirty="0" err="1" smtClean="0"/>
              <a:t>roles</a:t>
            </a:r>
            <a:r>
              <a:rPr lang="fr-BE" sz="1800" b="1" i="0" dirty="0" smtClean="0"/>
              <a:t> </a:t>
            </a:r>
            <a:br>
              <a:rPr lang="fr-BE" sz="1800" b="1" i="0" dirty="0" smtClean="0"/>
            </a:br>
            <a:r>
              <a:rPr lang="fr-BE" sz="1800" b="1" i="0" dirty="0" smtClean="0"/>
              <a:t>as </a:t>
            </a:r>
            <a:r>
              <a:rPr lang="fr-BE" sz="1800" b="1" i="0" dirty="0" err="1" smtClean="0"/>
              <a:t>necessary</a:t>
            </a:r>
            <a:r>
              <a:rPr lang="fr-BE" sz="1800" b="1" i="0" dirty="0" smtClean="0"/>
              <a:t>.</a:t>
            </a:r>
            <a:endParaRPr lang="en-GB" sz="1800" b="1" i="0" dirty="0" smtClean="0"/>
          </a:p>
        </p:txBody>
      </p:sp>
      <p:sp>
        <p:nvSpPr>
          <p:cNvPr id="22" name="Rectangle 10"/>
          <p:cNvSpPr txBox="1">
            <a:spLocks noChangeArrowheads="1"/>
          </p:cNvSpPr>
          <p:nvPr/>
        </p:nvSpPr>
        <p:spPr bwMode="auto">
          <a:xfrm>
            <a:off x="407816" y="1340768"/>
            <a:ext cx="8353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fr-BE" kern="0" dirty="0" err="1" smtClean="0"/>
              <a:t>Personalised</a:t>
            </a:r>
            <a:r>
              <a:rPr lang="fr-BE" kern="0" dirty="0" smtClean="0"/>
              <a:t> services</a:t>
            </a:r>
            <a:endParaRPr lang="en-GB" kern="0" dirty="0" smtClean="0"/>
          </a:p>
        </p:txBody>
      </p:sp>
      <p:pic>
        <p:nvPicPr>
          <p:cNvPr id="1026" name="Picture 2" descr="E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9" y="2708920"/>
            <a:ext cx="123691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813867" y="5701671"/>
            <a:ext cx="532317" cy="618256"/>
            <a:chOff x="5380383" y="5801921"/>
            <a:chExt cx="560387" cy="650796"/>
          </a:xfrm>
        </p:grpSpPr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 rot="16200000">
              <a:off x="5505773" y="6017719"/>
              <a:ext cx="309608" cy="560387"/>
            </a:xfrm>
            <a:prstGeom prst="flowChartDelay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FSIGN</a:t>
              </a:r>
              <a:endParaRPr lang="en-GB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10"/>
            <p:cNvGrpSpPr>
              <a:grpSpLocks/>
            </p:cNvGrpSpPr>
            <p:nvPr/>
          </p:nvGrpSpPr>
          <p:grpSpPr bwMode="auto">
            <a:xfrm>
              <a:off x="5462648" y="5801921"/>
              <a:ext cx="393384" cy="450789"/>
              <a:chOff x="1065" y="2023"/>
              <a:chExt cx="318" cy="364"/>
            </a:xfrm>
          </p:grpSpPr>
          <p:sp>
            <p:nvSpPr>
              <p:cNvPr id="26" name="AutoShape 11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7339579" y="5701671"/>
            <a:ext cx="532317" cy="618256"/>
            <a:chOff x="5380383" y="5801921"/>
            <a:chExt cx="560387" cy="650796"/>
          </a:xfrm>
        </p:grpSpPr>
        <p:sp>
          <p:nvSpPr>
            <p:cNvPr id="62" name="AutoShape 9"/>
            <p:cNvSpPr>
              <a:spLocks noChangeArrowheads="1"/>
            </p:cNvSpPr>
            <p:nvPr/>
          </p:nvSpPr>
          <p:spPr bwMode="auto">
            <a:xfrm rot="16200000">
              <a:off x="5505773" y="6017719"/>
              <a:ext cx="309608" cy="560387"/>
            </a:xfrm>
            <a:prstGeom prst="flowChartDelay">
              <a:avLst/>
            </a:prstGeom>
            <a:solidFill>
              <a:srgbClr val="FFD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LSIGN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63" name="Group 10"/>
            <p:cNvGrpSpPr>
              <a:grpSpLocks/>
            </p:cNvGrpSpPr>
            <p:nvPr/>
          </p:nvGrpSpPr>
          <p:grpSpPr bwMode="auto">
            <a:xfrm>
              <a:off x="5462648" y="5801921"/>
              <a:ext cx="393384" cy="450789"/>
              <a:chOff x="1065" y="2023"/>
              <a:chExt cx="318" cy="364"/>
            </a:xfrm>
          </p:grpSpPr>
          <p:sp>
            <p:nvSpPr>
              <p:cNvPr id="64" name="AutoShape 11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5" name="Oval 12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6" name="Group 42"/>
          <p:cNvGrpSpPr>
            <a:grpSpLocks noChangeAspect="1"/>
          </p:cNvGrpSpPr>
          <p:nvPr/>
        </p:nvGrpSpPr>
        <p:grpSpPr bwMode="auto">
          <a:xfrm>
            <a:off x="6871526" y="5704612"/>
            <a:ext cx="532319" cy="615315"/>
            <a:chOff x="3198" y="1344"/>
            <a:chExt cx="453" cy="523"/>
          </a:xfrm>
        </p:grpSpPr>
        <p:sp>
          <p:nvSpPr>
            <p:cNvPr id="47" name="AutoShape 43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AccAd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48" name="Group 44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49" name="AutoShape 45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51" name="Group 37"/>
          <p:cNvGrpSpPr>
            <a:grpSpLocks noChangeAspect="1"/>
          </p:cNvGrpSpPr>
          <p:nvPr/>
        </p:nvGrpSpPr>
        <p:grpSpPr bwMode="auto">
          <a:xfrm>
            <a:off x="6401968" y="5704612"/>
            <a:ext cx="532319" cy="615315"/>
            <a:chOff x="3198" y="1344"/>
            <a:chExt cx="453" cy="523"/>
          </a:xfrm>
        </p:grpSpPr>
        <p:sp>
          <p:nvSpPr>
            <p:cNvPr id="52" name="AutoShape 38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LEAR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53" name="Group 39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54" name="AutoShape 40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" name="Oval 41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66" name="Group 201"/>
          <p:cNvGrpSpPr>
            <a:grpSpLocks noChangeAspect="1"/>
          </p:cNvGrpSpPr>
          <p:nvPr/>
        </p:nvGrpSpPr>
        <p:grpSpPr bwMode="auto">
          <a:xfrm>
            <a:off x="8029889" y="5014348"/>
            <a:ext cx="532319" cy="615315"/>
            <a:chOff x="3198" y="1344"/>
            <a:chExt cx="453" cy="523"/>
          </a:xfrm>
        </p:grpSpPr>
        <p:sp>
          <p:nvSpPr>
            <p:cNvPr id="67" name="AutoShape 202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TeMe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68" name="Group 203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69" name="AutoShape 204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0" name="Oval 205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56" name="Group 186"/>
          <p:cNvGrpSpPr>
            <a:grpSpLocks noChangeAspect="1"/>
          </p:cNvGrpSpPr>
          <p:nvPr/>
        </p:nvGrpSpPr>
        <p:grpSpPr bwMode="auto">
          <a:xfrm>
            <a:off x="7561838" y="5014348"/>
            <a:ext cx="532319" cy="615315"/>
            <a:chOff x="3198" y="1344"/>
            <a:chExt cx="453" cy="523"/>
          </a:xfrm>
        </p:grpSpPr>
        <p:sp>
          <p:nvSpPr>
            <p:cNvPr id="57" name="AutoShape 187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TaMa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58" name="Group 188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0" name="Oval 190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8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1" name="Group 8"/>
          <p:cNvGrpSpPr>
            <a:grpSpLocks noChangeAspect="1"/>
          </p:cNvGrpSpPr>
          <p:nvPr/>
        </p:nvGrpSpPr>
        <p:grpSpPr bwMode="auto">
          <a:xfrm>
            <a:off x="7093787" y="5014348"/>
            <a:ext cx="532317" cy="615315"/>
            <a:chOff x="3198" y="1344"/>
            <a:chExt cx="453" cy="523"/>
          </a:xfrm>
        </p:grpSpPr>
        <p:sp>
          <p:nvSpPr>
            <p:cNvPr id="42" name="AutoShape 9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PaCo</a:t>
              </a:r>
            </a:p>
          </p:txBody>
        </p:sp>
        <p:grpSp>
          <p:nvGrpSpPr>
            <p:cNvPr id="43" name="Group 10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44" name="AutoShape 11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Oval 12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6625734" y="5014348"/>
            <a:ext cx="532319" cy="615315"/>
            <a:chOff x="3198" y="1344"/>
            <a:chExt cx="453" cy="523"/>
          </a:xfrm>
        </p:grpSpPr>
        <p:sp>
          <p:nvSpPr>
            <p:cNvPr id="37" name="AutoShape 5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CoCo</a:t>
              </a:r>
            </a:p>
          </p:txBody>
        </p:sp>
        <p:grpSp>
          <p:nvGrpSpPr>
            <p:cNvPr id="38" name="Group 6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39" name="AutoShape 7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0" name="Oval 8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28" name="Group 185"/>
          <p:cNvGrpSpPr>
            <a:grpSpLocks noChangeAspect="1"/>
          </p:cNvGrpSpPr>
          <p:nvPr/>
        </p:nvGrpSpPr>
        <p:grpSpPr bwMode="auto">
          <a:xfrm>
            <a:off x="6156176" y="5013176"/>
            <a:ext cx="533824" cy="616487"/>
            <a:chOff x="2810" y="391"/>
            <a:chExt cx="453" cy="526"/>
          </a:xfrm>
        </p:grpSpPr>
        <p:sp>
          <p:nvSpPr>
            <p:cNvPr id="29" name="AutoShape 19"/>
            <p:cNvSpPr>
              <a:spLocks noChangeArrowheads="1"/>
            </p:cNvSpPr>
            <p:nvPr/>
          </p:nvSpPr>
          <p:spPr bwMode="auto">
            <a:xfrm rot="-5400000">
              <a:off x="2911" y="565"/>
              <a:ext cx="251" cy="453"/>
            </a:xfrm>
            <a:prstGeom prst="flowChartDelay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PCoCo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30" name="Group 187"/>
            <p:cNvGrpSpPr>
              <a:grpSpLocks/>
            </p:cNvGrpSpPr>
            <p:nvPr/>
          </p:nvGrpSpPr>
          <p:grpSpPr bwMode="auto">
            <a:xfrm>
              <a:off x="2879" y="391"/>
              <a:ext cx="318" cy="364"/>
              <a:chOff x="2879" y="391"/>
              <a:chExt cx="318" cy="364"/>
            </a:xfrm>
          </p:grpSpPr>
          <p:grpSp>
            <p:nvGrpSpPr>
              <p:cNvPr id="31" name="Group 21"/>
              <p:cNvGrpSpPr>
                <a:grpSpLocks/>
              </p:cNvGrpSpPr>
              <p:nvPr/>
            </p:nvGrpSpPr>
            <p:grpSpPr bwMode="auto">
              <a:xfrm>
                <a:off x="2879" y="391"/>
                <a:ext cx="318" cy="364"/>
                <a:chOff x="1065" y="2023"/>
                <a:chExt cx="318" cy="364"/>
              </a:xfrm>
            </p:grpSpPr>
            <p:sp>
              <p:nvSpPr>
                <p:cNvPr id="34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1111" y="2296"/>
                  <a:ext cx="227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GB" sz="18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35" name="Oval 23"/>
                <p:cNvSpPr>
                  <a:spLocks noChangeArrowheads="1"/>
                </p:cNvSpPr>
                <p:nvPr/>
              </p:nvSpPr>
              <p:spPr bwMode="auto">
                <a:xfrm>
                  <a:off x="1065" y="2023"/>
                  <a:ext cx="318" cy="318"/>
                </a:xfrm>
                <a:prstGeom prst="ellipse">
                  <a:avLst/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t" anchorCtr="1"/>
                <a:lstStyle/>
                <a:p>
                  <a:pPr algn="ctr"/>
                  <a:endParaRPr lang="en-GB" sz="2400" dirty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32" name="AutoShape 24"/>
              <p:cNvSpPr>
                <a:spLocks noChangeArrowheads="1"/>
              </p:cNvSpPr>
              <p:nvPr/>
            </p:nvSpPr>
            <p:spPr bwMode="auto">
              <a:xfrm>
                <a:off x="2880" y="391"/>
                <a:ext cx="314" cy="272"/>
              </a:xfrm>
              <a:custGeom>
                <a:avLst/>
                <a:gdLst>
                  <a:gd name="G0" fmla="+- 17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70"/>
                  <a:gd name="G18" fmla="*/ 17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17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17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315 w 21600"/>
                  <a:gd name="T15" fmla="*/ 10800 h 21600"/>
                  <a:gd name="T16" fmla="*/ 10800 w 21600"/>
                  <a:gd name="T17" fmla="*/ 10630 h 21600"/>
                  <a:gd name="T18" fmla="*/ 1628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630" y="10800"/>
                    </a:moveTo>
                    <a:cubicBezTo>
                      <a:pt x="10630" y="10706"/>
                      <a:pt x="10706" y="10630"/>
                      <a:pt x="10800" y="10630"/>
                    </a:cubicBezTo>
                    <a:cubicBezTo>
                      <a:pt x="10893" y="10629"/>
                      <a:pt x="10969" y="10706"/>
                      <a:pt x="1097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1"/>
              <a:lstStyle/>
              <a:p>
                <a:pPr algn="ctr">
                  <a:lnSpc>
                    <a:spcPct val="80000"/>
                  </a:lnSpc>
                  <a:defRPr/>
                </a:pPr>
                <a:endParaRPr lang="en-GB" sz="1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33" name="AutoShape 25"/>
              <p:cNvSpPr>
                <a:spLocks noChangeArrowheads="1"/>
              </p:cNvSpPr>
              <p:nvPr/>
            </p:nvSpPr>
            <p:spPr bwMode="auto">
              <a:xfrm rot="-5400000">
                <a:off x="3016" y="366"/>
                <a:ext cx="46" cy="317"/>
              </a:xfrm>
              <a:prstGeom prst="moon">
                <a:avLst>
                  <a:gd name="adj" fmla="val 70588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7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7</a:t>
            </a:fld>
            <a:endParaRPr lang="en-GB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595205" y="4509120"/>
            <a:ext cx="1182714" cy="288032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69875" indent="-269875">
              <a:spcBef>
                <a:spcPts val="2400"/>
              </a:spcBef>
              <a:buClr>
                <a:schemeClr val="tx1"/>
              </a:buClr>
            </a:pPr>
            <a:r>
              <a:rPr lang="fr-BE" dirty="0">
                <a:solidFill>
                  <a:schemeClr val="tx1"/>
                </a:solidFill>
              </a:rPr>
              <a:t>999999999</a:t>
            </a:r>
          </a:p>
        </p:txBody>
      </p:sp>
    </p:spTree>
    <p:extLst>
      <p:ext uri="{BB962C8B-B14F-4D97-AF65-F5344CB8AC3E}">
        <p14:creationId xmlns:p14="http://schemas.microsoft.com/office/powerpoint/2010/main" val="7601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5"/>
          <p:cNvGrpSpPr>
            <a:grpSpLocks noChangeAspect="1"/>
          </p:cNvGrpSpPr>
          <p:nvPr/>
        </p:nvGrpSpPr>
        <p:grpSpPr bwMode="auto">
          <a:xfrm>
            <a:off x="6372200" y="2501538"/>
            <a:ext cx="533824" cy="615315"/>
            <a:chOff x="2810" y="391"/>
            <a:chExt cx="453" cy="525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3" name="AutoShape 19"/>
            <p:cNvSpPr>
              <a:spLocks noChangeArrowheads="1"/>
            </p:cNvSpPr>
            <p:nvPr/>
          </p:nvSpPr>
          <p:spPr bwMode="auto">
            <a:xfrm rot="-5400000">
              <a:off x="2911" y="565"/>
              <a:ext cx="251" cy="453"/>
            </a:xfrm>
            <a:prstGeom prst="flowChartDelay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PCoCo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4" name="Group 187"/>
            <p:cNvGrpSpPr>
              <a:grpSpLocks/>
            </p:cNvGrpSpPr>
            <p:nvPr/>
          </p:nvGrpSpPr>
          <p:grpSpPr bwMode="auto">
            <a:xfrm>
              <a:off x="2879" y="391"/>
              <a:ext cx="318" cy="364"/>
              <a:chOff x="2879" y="391"/>
              <a:chExt cx="318" cy="364"/>
            </a:xfrm>
          </p:grpSpPr>
          <p:grpSp>
            <p:nvGrpSpPr>
              <p:cNvPr id="5" name="Group 21"/>
              <p:cNvGrpSpPr>
                <a:grpSpLocks/>
              </p:cNvGrpSpPr>
              <p:nvPr/>
            </p:nvGrpSpPr>
            <p:grpSpPr bwMode="auto">
              <a:xfrm>
                <a:off x="2879" y="391"/>
                <a:ext cx="318" cy="364"/>
                <a:chOff x="1065" y="2023"/>
                <a:chExt cx="318" cy="364"/>
              </a:xfrm>
            </p:grpSpPr>
            <p:sp>
              <p:nvSpPr>
                <p:cNvPr id="8" name="AutoShape 22"/>
                <p:cNvSpPr>
                  <a:spLocks noChangeArrowheads="1"/>
                </p:cNvSpPr>
                <p:nvPr/>
              </p:nvSpPr>
              <p:spPr bwMode="auto">
                <a:xfrm rot="10800000">
                  <a:off x="1111" y="2296"/>
                  <a:ext cx="227" cy="91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GB" sz="180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9" name="Oval 23"/>
                <p:cNvSpPr>
                  <a:spLocks noChangeArrowheads="1"/>
                </p:cNvSpPr>
                <p:nvPr/>
              </p:nvSpPr>
              <p:spPr bwMode="auto">
                <a:xfrm>
                  <a:off x="1065" y="2023"/>
                  <a:ext cx="318" cy="318"/>
                </a:xfrm>
                <a:prstGeom prst="ellipse">
                  <a:avLst/>
                </a:prstGeom>
                <a:solidFill>
                  <a:srgbClr val="FFE2C5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t" anchorCtr="1"/>
                <a:lstStyle/>
                <a:p>
                  <a:pPr algn="ctr"/>
                  <a:endParaRPr lang="en-GB" sz="2400" dirty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6" name="AutoShape 24"/>
              <p:cNvSpPr>
                <a:spLocks noChangeArrowheads="1"/>
              </p:cNvSpPr>
              <p:nvPr/>
            </p:nvSpPr>
            <p:spPr bwMode="auto">
              <a:xfrm>
                <a:off x="2880" y="391"/>
                <a:ext cx="314" cy="272"/>
              </a:xfrm>
              <a:custGeom>
                <a:avLst/>
                <a:gdLst>
                  <a:gd name="G0" fmla="+- 170 0 0"/>
                  <a:gd name="G1" fmla="+- 11796480 0 0"/>
                  <a:gd name="G2" fmla="+- 0 0 11796480"/>
                  <a:gd name="T0" fmla="*/ 0 256 1"/>
                  <a:gd name="T1" fmla="*/ 180 256 1"/>
                  <a:gd name="G3" fmla="+- 11796480 T0 T1"/>
                  <a:gd name="T2" fmla="*/ 0 256 1"/>
                  <a:gd name="T3" fmla="*/ 90 256 1"/>
                  <a:gd name="G4" fmla="+- 11796480 T2 T3"/>
                  <a:gd name="G5" fmla="*/ G4 2 1"/>
                  <a:gd name="T4" fmla="*/ 90 256 1"/>
                  <a:gd name="T5" fmla="*/ 0 256 1"/>
                  <a:gd name="G6" fmla="+- 11796480 T4 T5"/>
                  <a:gd name="G7" fmla="*/ G6 2 1"/>
                  <a:gd name="G8" fmla="abs 11796480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170"/>
                  <a:gd name="G18" fmla="*/ 170 1 2"/>
                  <a:gd name="G19" fmla="+- G18 5400 0"/>
                  <a:gd name="G20" fmla="cos G19 11796480"/>
                  <a:gd name="G21" fmla="sin G19 11796480"/>
                  <a:gd name="G22" fmla="+- G20 10800 0"/>
                  <a:gd name="G23" fmla="+- G21 10800 0"/>
                  <a:gd name="G24" fmla="+- 10800 0 G20"/>
                  <a:gd name="G25" fmla="+- 170 10800 0"/>
                  <a:gd name="G26" fmla="?: G9 G17 G25"/>
                  <a:gd name="G27" fmla="?: G9 0 21600"/>
                  <a:gd name="G28" fmla="cos 10800 11796480"/>
                  <a:gd name="G29" fmla="sin 10800 11796480"/>
                  <a:gd name="G30" fmla="sin 170 11796480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796480 G34 0"/>
                  <a:gd name="G36" fmla="?: G6 G35 G31"/>
                  <a:gd name="G37" fmla="+- 21600 0 G36"/>
                  <a:gd name="G38" fmla="?: G4 0 G33"/>
                  <a:gd name="G39" fmla="?: 11796480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5315 w 21600"/>
                  <a:gd name="T15" fmla="*/ 10800 h 21600"/>
                  <a:gd name="T16" fmla="*/ 10800 w 21600"/>
                  <a:gd name="T17" fmla="*/ 10630 h 21600"/>
                  <a:gd name="T18" fmla="*/ 16285 w 21600"/>
                  <a:gd name="T19" fmla="*/ 10800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0630" y="10800"/>
                    </a:moveTo>
                    <a:cubicBezTo>
                      <a:pt x="10630" y="10706"/>
                      <a:pt x="10706" y="10630"/>
                      <a:pt x="10800" y="10630"/>
                    </a:cubicBezTo>
                    <a:cubicBezTo>
                      <a:pt x="10893" y="10629"/>
                      <a:pt x="10969" y="10706"/>
                      <a:pt x="1097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t" anchorCtr="1"/>
              <a:lstStyle/>
              <a:p>
                <a:pPr algn="ctr">
                  <a:lnSpc>
                    <a:spcPct val="80000"/>
                  </a:lnSpc>
                  <a:defRPr/>
                </a:pPr>
                <a:endParaRPr lang="en-GB" sz="1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7" name="AutoShape 25"/>
              <p:cNvSpPr>
                <a:spLocks noChangeArrowheads="1"/>
              </p:cNvSpPr>
              <p:nvPr/>
            </p:nvSpPr>
            <p:spPr bwMode="auto">
              <a:xfrm rot="-5400000">
                <a:off x="3016" y="366"/>
                <a:ext cx="46" cy="317"/>
              </a:xfrm>
              <a:prstGeom prst="moon">
                <a:avLst>
                  <a:gd name="adj" fmla="val 70588"/>
                </a:avLst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372200" y="3273951"/>
            <a:ext cx="532319" cy="615315"/>
            <a:chOff x="3198" y="1344"/>
            <a:chExt cx="453" cy="523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CoCo</a:t>
              </a:r>
            </a:p>
          </p:txBody>
        </p: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13" name="AutoShape 7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15" name="Group 186"/>
          <p:cNvGrpSpPr>
            <a:grpSpLocks noChangeAspect="1"/>
          </p:cNvGrpSpPr>
          <p:nvPr/>
        </p:nvGrpSpPr>
        <p:grpSpPr bwMode="auto">
          <a:xfrm>
            <a:off x="6372200" y="4818876"/>
            <a:ext cx="532319" cy="615315"/>
            <a:chOff x="3198" y="1344"/>
            <a:chExt cx="453" cy="523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16" name="AutoShape 187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TaMa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17" name="Group 188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18" name="AutoShape 189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9" name="Oval 190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18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20" name="Group 201"/>
          <p:cNvGrpSpPr>
            <a:grpSpLocks noChangeAspect="1"/>
          </p:cNvGrpSpPr>
          <p:nvPr/>
        </p:nvGrpSpPr>
        <p:grpSpPr bwMode="auto">
          <a:xfrm>
            <a:off x="6372200" y="5610964"/>
            <a:ext cx="532319" cy="615315"/>
            <a:chOff x="3198" y="1344"/>
            <a:chExt cx="453" cy="523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21" name="AutoShape 202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TeMe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22" name="Group 203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23" name="AutoShape 204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4" name="Oval 205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25" name="Group 8"/>
          <p:cNvGrpSpPr>
            <a:grpSpLocks noChangeAspect="1"/>
          </p:cNvGrpSpPr>
          <p:nvPr/>
        </p:nvGrpSpPr>
        <p:grpSpPr bwMode="auto">
          <a:xfrm>
            <a:off x="6372200" y="4026788"/>
            <a:ext cx="532317" cy="615315"/>
            <a:chOff x="3198" y="1344"/>
            <a:chExt cx="453" cy="523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PaCo</a:t>
              </a:r>
            </a:p>
          </p:txBody>
        </p:sp>
        <p:grpSp>
          <p:nvGrpSpPr>
            <p:cNvPr id="27" name="Group 10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28" name="AutoShape 11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30" name="Group 42"/>
          <p:cNvGrpSpPr>
            <a:grpSpLocks noChangeAspect="1"/>
          </p:cNvGrpSpPr>
          <p:nvPr/>
        </p:nvGrpSpPr>
        <p:grpSpPr bwMode="auto">
          <a:xfrm>
            <a:off x="663775" y="4530844"/>
            <a:ext cx="532319" cy="615315"/>
            <a:chOff x="3198" y="1344"/>
            <a:chExt cx="453" cy="523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31" name="AutoShape 43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AccAd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33" name="AutoShape 45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4" name="Oval 46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35" name="Group 37"/>
          <p:cNvGrpSpPr>
            <a:grpSpLocks noChangeAspect="1"/>
          </p:cNvGrpSpPr>
          <p:nvPr/>
        </p:nvGrpSpPr>
        <p:grpSpPr bwMode="auto">
          <a:xfrm>
            <a:off x="663775" y="3503058"/>
            <a:ext cx="532319" cy="615315"/>
            <a:chOff x="3198" y="1344"/>
            <a:chExt cx="453" cy="523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36" name="AutoShape 38"/>
            <p:cNvSpPr>
              <a:spLocks noChangeArrowheads="1"/>
            </p:cNvSpPr>
            <p:nvPr/>
          </p:nvSpPr>
          <p:spPr bwMode="auto">
            <a:xfrm rot="-5400000">
              <a:off x="3300" y="1518"/>
              <a:ext cx="250" cy="453"/>
            </a:xfrm>
            <a:prstGeom prst="flowChartDelay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LEAR</a:t>
              </a:r>
              <a:endParaRPr lang="en-GB" sz="1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grpSp>
          <p:nvGrpSpPr>
            <p:cNvPr id="37" name="Group 39"/>
            <p:cNvGrpSpPr>
              <a:grpSpLocks/>
            </p:cNvGrpSpPr>
            <p:nvPr/>
          </p:nvGrpSpPr>
          <p:grpSpPr bwMode="auto">
            <a:xfrm>
              <a:off x="3265" y="1344"/>
              <a:ext cx="318" cy="364"/>
              <a:chOff x="1065" y="2023"/>
              <a:chExt cx="318" cy="364"/>
            </a:xfrm>
          </p:grpSpPr>
          <p:sp>
            <p:nvSpPr>
              <p:cNvPr id="38" name="AutoShape 40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9" name="Oval 41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4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50" name="Rectangle 3"/>
          <p:cNvSpPr txBox="1">
            <a:spLocks noChangeArrowheads="1"/>
          </p:cNvSpPr>
          <p:nvPr/>
        </p:nvSpPr>
        <p:spPr bwMode="auto">
          <a:xfrm>
            <a:off x="7031052" y="2409855"/>
            <a:ext cx="1573396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600" b="1" u="sng" kern="0" dirty="0" err="1" smtClean="0">
                <a:solidFill>
                  <a:srgbClr val="000000"/>
                </a:solidFill>
              </a:rPr>
              <a:t>Primary</a:t>
            </a:r>
            <a:r>
              <a:rPr lang="fr-BE" sz="1600" b="1" u="sng" kern="0" dirty="0" smtClean="0">
                <a:solidFill>
                  <a:srgbClr val="000000"/>
                </a:solidFill>
              </a:rPr>
              <a:t> </a:t>
            </a:r>
            <a:r>
              <a:rPr lang="fr-BE" sz="1600" b="1" u="sng" kern="0" dirty="0" err="1" smtClean="0">
                <a:solidFill>
                  <a:srgbClr val="000000"/>
                </a:solidFill>
              </a:rPr>
              <a:t>Coordinator</a:t>
            </a:r>
            <a:r>
              <a:rPr lang="fr-BE" sz="1600" b="1" u="sng" kern="0" dirty="0" smtClean="0">
                <a:solidFill>
                  <a:srgbClr val="000000"/>
                </a:solidFill>
              </a:rPr>
              <a:t> Contact</a:t>
            </a:r>
            <a:endParaRPr lang="en-GB" sz="1600" b="1" u="sng" kern="0" dirty="0" smtClean="0">
              <a:solidFill>
                <a:srgbClr val="000000"/>
              </a:solidFill>
            </a:endParaRPr>
          </a:p>
        </p:txBody>
      </p: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467544" y="1844824"/>
            <a:ext cx="3024336" cy="276999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 wrap="square" lIns="72000" tIns="0" rIns="72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</a:t>
            </a:r>
            <a:r>
              <a:rPr lang="en-GB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</a:t>
            </a:r>
            <a:endParaRPr lang="en-GB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5724128" y="1844824"/>
            <a:ext cx="2952328" cy="276999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 wrap="square" lIns="72000" tIns="0" rIns="7200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r>
              <a:rPr lang="en-GB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</a:t>
            </a:r>
            <a:endParaRPr lang="en-GB" sz="1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Chevron 53"/>
          <p:cNvSpPr/>
          <p:nvPr/>
        </p:nvSpPr>
        <p:spPr bwMode="auto">
          <a:xfrm>
            <a:off x="2987824" y="3417967"/>
            <a:ext cx="3240360" cy="1805966"/>
          </a:xfrm>
          <a:prstGeom prst="chevron">
            <a:avLst>
              <a:gd name="adj" fmla="val 20264"/>
            </a:avLst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/>
          </a:p>
        </p:txBody>
      </p:sp>
      <p:sp>
        <p:nvSpPr>
          <p:cNvPr id="55" name="Rounded Rectangle 54"/>
          <p:cNvSpPr/>
          <p:nvPr/>
        </p:nvSpPr>
        <p:spPr bwMode="auto">
          <a:xfrm>
            <a:off x="467544" y="2265839"/>
            <a:ext cx="3024336" cy="4176464"/>
          </a:xfrm>
          <a:prstGeom prst="roundRect">
            <a:avLst>
              <a:gd name="adj" fmla="val 19262"/>
            </a:avLst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56" name="Rounded Rectangle 55"/>
          <p:cNvSpPr/>
          <p:nvPr/>
        </p:nvSpPr>
        <p:spPr bwMode="auto">
          <a:xfrm>
            <a:off x="5724128" y="2265839"/>
            <a:ext cx="2952328" cy="4176464"/>
          </a:xfrm>
          <a:prstGeom prst="roundRect">
            <a:avLst>
              <a:gd name="adj" fmla="val 19351"/>
            </a:avLst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1311847" y="3411375"/>
            <a:ext cx="1964009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600" b="1" u="sng" kern="0" dirty="0" err="1" smtClean="0">
                <a:solidFill>
                  <a:srgbClr val="000000"/>
                </a:solidFill>
              </a:rPr>
              <a:t>Legal</a:t>
            </a:r>
            <a:r>
              <a:rPr lang="fr-BE" sz="1600" b="1" u="sng" kern="0" dirty="0" smtClean="0">
                <a:solidFill>
                  <a:srgbClr val="000000"/>
                </a:solidFill>
              </a:rPr>
              <a:t> </a:t>
            </a:r>
            <a:r>
              <a:rPr lang="fr-BE" sz="1600" b="1" u="sng" kern="0" dirty="0" err="1" smtClean="0">
                <a:solidFill>
                  <a:srgbClr val="000000"/>
                </a:solidFill>
              </a:rPr>
              <a:t>Entity</a:t>
            </a:r>
            <a:r>
              <a:rPr lang="fr-BE" sz="1600" b="1" u="sng" kern="0" dirty="0" smtClean="0">
                <a:solidFill>
                  <a:srgbClr val="000000"/>
                </a:solidFill>
              </a:rPr>
              <a:t> </a:t>
            </a:r>
            <a:r>
              <a:rPr lang="fr-BE" sz="1600" b="1" u="sng" kern="0" dirty="0" err="1" smtClean="0">
                <a:solidFill>
                  <a:srgbClr val="000000"/>
                </a:solidFill>
              </a:rPr>
              <a:t>Appointed</a:t>
            </a:r>
            <a:r>
              <a:rPr lang="fr-BE" sz="1600" b="1" u="sng" kern="0" dirty="0" smtClean="0">
                <a:solidFill>
                  <a:srgbClr val="000000"/>
                </a:solidFill>
              </a:rPr>
              <a:t> </a:t>
            </a:r>
            <a:r>
              <a:rPr lang="fr-BE" sz="1600" b="1" u="sng" kern="0" dirty="0" err="1" smtClean="0">
                <a:solidFill>
                  <a:srgbClr val="000000"/>
                </a:solidFill>
              </a:rPr>
              <a:t>Representative</a:t>
            </a:r>
            <a:endParaRPr lang="fr-BE" sz="1600" b="1" u="sng" kern="0" dirty="0" smtClean="0">
              <a:solidFill>
                <a:srgbClr val="000000"/>
              </a:solidFill>
            </a:endParaRPr>
          </a:p>
        </p:txBody>
      </p: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3707904" y="3578528"/>
            <a:ext cx="532317" cy="618256"/>
            <a:chOff x="5380383" y="5801921"/>
            <a:chExt cx="560387" cy="650796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41" name="AutoShape 9"/>
            <p:cNvSpPr>
              <a:spLocks noChangeArrowheads="1"/>
            </p:cNvSpPr>
            <p:nvPr/>
          </p:nvSpPr>
          <p:spPr bwMode="auto">
            <a:xfrm rot="16200000">
              <a:off x="5505773" y="6017719"/>
              <a:ext cx="309608" cy="560387"/>
            </a:xfrm>
            <a:prstGeom prst="flowChartDelay">
              <a:avLst/>
            </a:prstGeom>
            <a:solidFill>
              <a:srgbClr val="FFDB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Black" pitchFamily="34" charset="0"/>
                </a:rPr>
                <a:t>LSIGN</a:t>
              </a:r>
              <a:endParaRPr lang="en-GB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5462648" y="5801921"/>
              <a:ext cx="393384" cy="450789"/>
              <a:chOff x="1065" y="2023"/>
              <a:chExt cx="318" cy="364"/>
            </a:xfrm>
          </p:grpSpPr>
          <p:sp>
            <p:nvSpPr>
              <p:cNvPr id="43" name="AutoShape 11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4" name="Oval 12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3707904" y="4412808"/>
            <a:ext cx="532317" cy="618256"/>
            <a:chOff x="5380383" y="5801921"/>
            <a:chExt cx="560387" cy="650796"/>
          </a:xfrm>
          <a:effectLst>
            <a:outerShdw blurRad="25400" dist="127000" dir="21000000" sx="76000" sy="76000" kx="-1200000" algn="bl" rotWithShape="0">
              <a:prstClr val="black">
                <a:alpha val="50000"/>
              </a:prstClr>
            </a:outerShdw>
          </a:effectLst>
        </p:grpSpPr>
        <p:sp>
          <p:nvSpPr>
            <p:cNvPr id="46" name="AutoShape 9"/>
            <p:cNvSpPr>
              <a:spLocks noChangeArrowheads="1"/>
            </p:cNvSpPr>
            <p:nvPr/>
          </p:nvSpPr>
          <p:spPr bwMode="auto">
            <a:xfrm rot="16200000">
              <a:off x="5505773" y="6017719"/>
              <a:ext cx="309608" cy="560387"/>
            </a:xfrm>
            <a:prstGeom prst="flowChartDelay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>
                <a:lnSpc>
                  <a:spcPct val="170000"/>
                </a:lnSpc>
                <a:defRPr/>
              </a:pPr>
              <a:r>
                <a:rPr lang="en-GB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FSIGN</a:t>
              </a:r>
              <a:endParaRPr lang="en-GB" sz="1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7" name="Group 10"/>
            <p:cNvGrpSpPr>
              <a:grpSpLocks/>
            </p:cNvGrpSpPr>
            <p:nvPr/>
          </p:nvGrpSpPr>
          <p:grpSpPr bwMode="auto">
            <a:xfrm>
              <a:off x="5462648" y="5801921"/>
              <a:ext cx="393384" cy="450789"/>
              <a:chOff x="1065" y="2023"/>
              <a:chExt cx="318" cy="364"/>
            </a:xfrm>
          </p:grpSpPr>
          <p:sp>
            <p:nvSpPr>
              <p:cNvPr id="48" name="AutoShape 11"/>
              <p:cNvSpPr>
                <a:spLocks noChangeArrowheads="1"/>
              </p:cNvSpPr>
              <p:nvPr/>
            </p:nvSpPr>
            <p:spPr bwMode="auto">
              <a:xfrm rot="10800000">
                <a:off x="1111" y="2296"/>
                <a:ext cx="227" cy="91"/>
              </a:xfrm>
              <a:prstGeom prst="triangle">
                <a:avLst>
                  <a:gd name="adj" fmla="val 50000"/>
                </a:avLst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18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9" name="Oval 12"/>
              <p:cNvSpPr>
                <a:spLocks noChangeArrowheads="1"/>
              </p:cNvSpPr>
              <p:nvPr/>
            </p:nvSpPr>
            <p:spPr bwMode="auto">
              <a:xfrm>
                <a:off x="1065" y="2023"/>
                <a:ext cx="318" cy="318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dirty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</p:grpSp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4371544" y="3606041"/>
            <a:ext cx="1352584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600" b="1" u="sng" kern="0" dirty="0" err="1" smtClean="0">
                <a:solidFill>
                  <a:srgbClr val="000000"/>
                </a:solidFill>
              </a:rPr>
              <a:t>Legal</a:t>
            </a:r>
            <a:r>
              <a:rPr lang="fr-BE" sz="1600" b="1" u="sng" kern="0" dirty="0" smtClean="0">
                <a:solidFill>
                  <a:srgbClr val="000000"/>
                </a:solidFill>
              </a:rPr>
              <a:t> </a:t>
            </a:r>
            <a:r>
              <a:rPr lang="fr-BE" sz="1600" b="1" u="sng" kern="0" dirty="0" err="1" smtClean="0">
                <a:solidFill>
                  <a:srgbClr val="000000"/>
                </a:solidFill>
              </a:rPr>
              <a:t>Signatory</a:t>
            </a:r>
            <a:endParaRPr lang="fr-BE" sz="1600" b="1" u="sng" kern="0" dirty="0" smtClean="0">
              <a:solidFill>
                <a:srgbClr val="000000"/>
              </a:solidFill>
            </a:endParaRPr>
          </a:p>
        </p:txBody>
      </p: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1311847" y="4556886"/>
            <a:ext cx="1964009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800" kern="0" dirty="0" err="1" smtClean="0">
                <a:solidFill>
                  <a:srgbClr val="000000"/>
                </a:solidFill>
              </a:rPr>
              <a:t>Account</a:t>
            </a:r>
            <a:r>
              <a:rPr lang="fr-BE" sz="1800" kern="0" dirty="0" smtClean="0">
                <a:solidFill>
                  <a:srgbClr val="000000"/>
                </a:solidFill>
              </a:rPr>
              <a:t> </a:t>
            </a:r>
            <a:r>
              <a:rPr lang="fr-BE" sz="1800" kern="0" dirty="0" err="1" smtClean="0">
                <a:solidFill>
                  <a:srgbClr val="000000"/>
                </a:solidFill>
              </a:rPr>
              <a:t>Administrator</a:t>
            </a:r>
            <a:endParaRPr lang="en-GB" sz="1800" kern="0" dirty="0" smtClean="0">
              <a:solidFill>
                <a:srgbClr val="000000"/>
              </a:solidFill>
            </a:endParaRPr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4371544" y="4440321"/>
            <a:ext cx="1352584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600" b="1" u="sng" kern="0" dirty="0" smtClean="0">
                <a:solidFill>
                  <a:srgbClr val="000000"/>
                </a:solidFill>
              </a:rPr>
              <a:t>Financial </a:t>
            </a:r>
            <a:r>
              <a:rPr lang="fr-BE" sz="1600" b="1" u="sng" kern="0" dirty="0" err="1" smtClean="0">
                <a:solidFill>
                  <a:srgbClr val="000000"/>
                </a:solidFill>
              </a:rPr>
              <a:t>Signatory</a:t>
            </a:r>
            <a:endParaRPr lang="fr-BE" sz="1600" b="1" u="sng" kern="0" dirty="0" smtClean="0">
              <a:solidFill>
                <a:srgbClr val="000000"/>
              </a:solidFill>
            </a:endParaRPr>
          </a:p>
        </p:txBody>
      </p: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7031052" y="3299993"/>
            <a:ext cx="1573396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1800"/>
              </a:spcBef>
              <a:buClr>
                <a:srgbClr val="000000"/>
              </a:buClr>
              <a:buFontTx/>
              <a:buNone/>
            </a:pPr>
            <a:r>
              <a:rPr lang="en-GB" sz="1800" kern="0" dirty="0" smtClean="0">
                <a:solidFill>
                  <a:srgbClr val="000000"/>
                </a:solidFill>
              </a:rPr>
              <a:t>Coordinator Contact</a:t>
            </a:r>
          </a:p>
        </p:txBody>
      </p:sp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7031052" y="4052830"/>
            <a:ext cx="1573396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600" b="1" u="sng" kern="0" dirty="0" smtClean="0">
                <a:solidFill>
                  <a:srgbClr val="000000"/>
                </a:solidFill>
              </a:rPr>
              <a:t>Participant Contact</a:t>
            </a:r>
          </a:p>
        </p:txBody>
      </p:sp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7031052" y="4844918"/>
            <a:ext cx="1573396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800" kern="0" dirty="0" err="1" smtClean="0">
                <a:solidFill>
                  <a:srgbClr val="000000"/>
                </a:solidFill>
              </a:rPr>
              <a:t>Task</a:t>
            </a:r>
            <a:r>
              <a:rPr lang="fr-BE" sz="1800" kern="0" dirty="0" smtClean="0">
                <a:solidFill>
                  <a:srgbClr val="000000"/>
                </a:solidFill>
              </a:rPr>
              <a:t> Manager</a:t>
            </a:r>
          </a:p>
        </p:txBody>
      </p:sp>
      <p:sp>
        <p:nvSpPr>
          <p:cNvPr id="63" name="Rectangle 3"/>
          <p:cNvSpPr txBox="1">
            <a:spLocks noChangeArrowheads="1"/>
          </p:cNvSpPr>
          <p:nvPr/>
        </p:nvSpPr>
        <p:spPr bwMode="auto">
          <a:xfrm>
            <a:off x="7031052" y="5637006"/>
            <a:ext cx="1573396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har char="•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3000"/>
              </a:spcBef>
              <a:buClr>
                <a:srgbClr val="000000"/>
              </a:buClr>
              <a:buFontTx/>
              <a:buNone/>
            </a:pPr>
            <a:r>
              <a:rPr lang="fr-BE" sz="1800" kern="0" dirty="0" smtClean="0">
                <a:solidFill>
                  <a:srgbClr val="000000"/>
                </a:solidFill>
              </a:rPr>
              <a:t>Team </a:t>
            </a:r>
            <a:r>
              <a:rPr lang="fr-BE" sz="1800" kern="0" dirty="0" err="1" smtClean="0">
                <a:solidFill>
                  <a:srgbClr val="000000"/>
                </a:solidFill>
              </a:rPr>
              <a:t>Member</a:t>
            </a:r>
            <a:endParaRPr lang="en-GB" sz="1800" kern="0" dirty="0" smtClean="0">
              <a:solidFill>
                <a:srgbClr val="000000"/>
              </a:solidFill>
            </a:endParaRPr>
          </a:p>
        </p:txBody>
      </p:sp>
      <p:sp>
        <p:nvSpPr>
          <p:cNvPr id="64" name="Rectangle 10"/>
          <p:cNvSpPr>
            <a:spLocks noChangeArrowheads="1"/>
          </p:cNvSpPr>
          <p:nvPr/>
        </p:nvSpPr>
        <p:spPr bwMode="auto">
          <a:xfrm>
            <a:off x="395288" y="1196752"/>
            <a:ext cx="8353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eaLnBrk="0" hangingPunct="0"/>
            <a:r>
              <a:rPr lang="fr-BE" sz="2800" b="1" dirty="0" err="1" smtClean="0"/>
              <a:t>Roles</a:t>
            </a:r>
            <a:r>
              <a:rPr lang="fr-BE" sz="2800" b="1" dirty="0" smtClean="0"/>
              <a:t> - Nomenclature</a:t>
            </a:r>
            <a:endParaRPr lang="en-GB" sz="2800" b="1" dirty="0"/>
          </a:p>
        </p:txBody>
      </p:sp>
      <p:sp>
        <p:nvSpPr>
          <p:cNvPr id="6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8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668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340768"/>
            <a:ext cx="8928992" cy="461665"/>
          </a:xfrm>
        </p:spPr>
        <p:txBody>
          <a:bodyPr wrap="square" anchor="t">
            <a:spAutoFit/>
          </a:bodyPr>
          <a:lstStyle/>
          <a:p>
            <a:pPr>
              <a:lnSpc>
                <a:spcPct val="80000"/>
              </a:lnSpc>
            </a:pPr>
            <a:r>
              <a:rPr lang="fr-BE" dirty="0" smtClean="0"/>
              <a:t>Roles and </a:t>
            </a:r>
            <a:r>
              <a:rPr lang="fr-BE" dirty="0" err="1" smtClean="0"/>
              <a:t>access</a:t>
            </a:r>
            <a:r>
              <a:rPr lang="fr-BE" dirty="0" smtClean="0"/>
              <a:t> </a:t>
            </a:r>
            <a:r>
              <a:rPr lang="fr-BE" dirty="0" err="1" smtClean="0"/>
              <a:t>rights</a:t>
            </a:r>
            <a:r>
              <a:rPr lang="fr-BE" dirty="0" smtClean="0"/>
              <a:t> (organisation)</a:t>
            </a:r>
            <a:endParaRPr lang="en-GB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706086" y="6533502"/>
            <a:ext cx="437914" cy="324498"/>
          </a:xfrm>
        </p:spPr>
        <p:txBody>
          <a:bodyPr wrap="square" lIns="0" tIns="0" rIns="144000" bIns="108000" anchor="b" anchorCtr="0">
            <a:spAutoFit/>
          </a:bodyPr>
          <a:lstStyle/>
          <a:p>
            <a:pPr>
              <a:defRPr/>
            </a:pPr>
            <a:fld id="{E7CB5CEF-620E-4A30-8DA9-6203034110C7}" type="slidenum">
              <a:rPr lang="en-GB" smtClean="0">
                <a:latin typeface="+mn-lt"/>
              </a:rPr>
              <a:pPr>
                <a:defRPr/>
              </a:pPr>
              <a:t>9</a:t>
            </a:fld>
            <a:endParaRPr lang="en-GB" dirty="0"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01613"/>
              </p:ext>
            </p:extLst>
          </p:nvPr>
        </p:nvGraphicFramePr>
        <p:xfrm>
          <a:off x="1259632" y="2060848"/>
          <a:ext cx="5760640" cy="383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146"/>
                <a:gridCol w="1108146"/>
                <a:gridCol w="1108146"/>
                <a:gridCol w="1284074"/>
                <a:gridCol w="1152128"/>
              </a:tblGrid>
              <a:tr h="645818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Role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smtClean="0"/>
                        <a:t>Read 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Write</a:t>
                      </a:r>
                      <a:r>
                        <a:rPr lang="fr-BE" sz="1600" dirty="0" smtClean="0"/>
                        <a:t>/Save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Assign</a:t>
                      </a:r>
                      <a:r>
                        <a:rPr lang="fr-BE" sz="1600" dirty="0" smtClean="0"/>
                        <a:t>/</a:t>
                      </a:r>
                      <a:r>
                        <a:rPr lang="fr-BE" sz="1600" dirty="0" err="1" smtClean="0"/>
                        <a:t>Revoke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AcAds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600" dirty="0" err="1" smtClean="0"/>
                        <a:t>Assign</a:t>
                      </a:r>
                      <a:r>
                        <a:rPr lang="fr-BE" sz="1600" dirty="0" smtClean="0"/>
                        <a:t>/</a:t>
                      </a:r>
                      <a:r>
                        <a:rPr lang="fr-BE" sz="1600" dirty="0" err="1" smtClean="0"/>
                        <a:t>Revoke</a:t>
                      </a:r>
                      <a:r>
                        <a:rPr lang="fr-BE" sz="1600" dirty="0" smtClean="0"/>
                        <a:t> </a:t>
                      </a:r>
                      <a:r>
                        <a:rPr lang="fr-BE" sz="1600" dirty="0" err="1" smtClean="0"/>
                        <a:t>LSIGNs</a:t>
                      </a:r>
                      <a:r>
                        <a:rPr lang="fr-BE" sz="1600" dirty="0" smtClean="0"/>
                        <a:t> and </a:t>
                      </a:r>
                      <a:r>
                        <a:rPr lang="fr-BE" sz="1600" dirty="0" err="1" smtClean="0"/>
                        <a:t>FSIGNs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</a:tr>
              <a:tr h="561054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LEAR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AcAd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indent="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LSIGN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endParaRPr lang="en-GB" sz="2000" dirty="0">
                        <a:solidFill>
                          <a:srgbClr val="00B050"/>
                        </a:solidFill>
                      </a:endParaRPr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</a:tr>
              <a:tr h="645818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FSIGN</a:t>
                      </a:r>
                      <a:endParaRPr lang="en-GB" sz="16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00B050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fr-BE" sz="2000" dirty="0" smtClean="0"/>
                        <a:t> 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en-GB" sz="2000" dirty="0"/>
                    </a:p>
                  </a:txBody>
                  <a:tcPr marL="119771" marR="119771" marT="59885" marB="5988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9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497"/>
  <p:tag name="NAME" val="Value of the eRecei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497"/>
  <p:tag name="NAME" val="Value of the eReceip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497"/>
  <p:tag name="NAME" val="Value of the eReceip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XID" val="1"/>
  <p:tag name="SID" val="497"/>
  <p:tag name="NAME" val="Value of the eReceipt"/>
</p:tagLst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1535</TotalTime>
  <Words>1017</Words>
  <Application>Microsoft Office PowerPoint</Application>
  <PresentationFormat>On-screen Show (4:3)</PresentationFormat>
  <Paragraphs>264</Paragraphs>
  <Slides>36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</vt:lpstr>
      <vt:lpstr>Participant Portal   Paperless Grant Management</vt:lpstr>
      <vt:lpstr>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 and access rights (organisation)</vt:lpstr>
      <vt:lpstr>Roles and access rights (project)</vt:lpstr>
      <vt:lpstr>How to acquire roles/access?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Minimum configuration of access rights for running a project</vt:lpstr>
      <vt:lpstr>The nomination process for LEARs – documents</vt:lpstr>
      <vt:lpstr>PowerPoint Presentation</vt:lpstr>
      <vt:lpstr>PowerPoint Presentation</vt:lpstr>
      <vt:lpstr>Grant management Paperless submission: principles</vt:lpstr>
      <vt:lpstr>Value of the eReceipt</vt:lpstr>
      <vt:lpstr>E-signature of grant agreements (1/2)</vt:lpstr>
      <vt:lpstr>E-signature of grant agreements (2/2)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Many thanks for your attention!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Proposal Submission</dc:title>
  <dc:creator>HEGYVARINE NAGY Agnes (ERCEA)</dc:creator>
  <cp:lastModifiedBy>ROMARIS Manuel (RTD)</cp:lastModifiedBy>
  <cp:revision>82</cp:revision>
  <cp:lastPrinted>2014-10-06T11:07:14Z</cp:lastPrinted>
  <dcterms:created xsi:type="dcterms:W3CDTF">2014-04-29T11:31:47Z</dcterms:created>
  <dcterms:modified xsi:type="dcterms:W3CDTF">2015-02-09T15:41:50Z</dcterms:modified>
</cp:coreProperties>
</file>