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99" r:id="rId5"/>
    <p:sldId id="443" r:id="rId6"/>
    <p:sldId id="444" r:id="rId7"/>
    <p:sldId id="433" r:id="rId8"/>
    <p:sldId id="434" r:id="rId9"/>
    <p:sldId id="435" r:id="rId10"/>
    <p:sldId id="436" r:id="rId11"/>
    <p:sldId id="439" r:id="rId12"/>
    <p:sldId id="440" r:id="rId13"/>
    <p:sldId id="441" r:id="rId14"/>
    <p:sldId id="442" r:id="rId15"/>
    <p:sldId id="446" r:id="rId16"/>
    <p:sldId id="445" r:id="rId17"/>
    <p:sldId id="430" r:id="rId18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rgbClr val="0F5494"/>
        </a:solidFill>
        <a:latin typeface="Verdana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200" kern="1200">
        <a:solidFill>
          <a:srgbClr val="0F5494"/>
        </a:solidFill>
        <a:latin typeface="Verdana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200" kern="1200">
        <a:solidFill>
          <a:srgbClr val="0F5494"/>
        </a:solidFill>
        <a:latin typeface="Verdana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200" kern="1200">
        <a:solidFill>
          <a:srgbClr val="0F5494"/>
        </a:solidFill>
        <a:latin typeface="Verdana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641D"/>
    <a:srgbClr val="CD3309"/>
    <a:srgbClr val="800000"/>
    <a:srgbClr val="FFD624"/>
    <a:srgbClr val="000060"/>
    <a:srgbClr val="99CCFF"/>
    <a:srgbClr val="0F5494"/>
    <a:srgbClr val="3166CF"/>
    <a:srgbClr val="2D5EC1"/>
    <a:srgbClr val="FF1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5620"/>
    <p:restoredTop sz="97672" autoAdjust="0"/>
  </p:normalViewPr>
  <p:slideViewPr>
    <p:cSldViewPr snapToGrid="0">
      <p:cViewPr>
        <p:scale>
          <a:sx n="110" d="100"/>
          <a:sy n="110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E5B8544E-398D-7D4E-9FED-91D62EF47C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72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5"/>
            <a:ext cx="5375267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7B4ED8B1-F012-294D-A82E-25779229C4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69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32920" indent="-281892" eaLnBrk="0" hangingPunct="0">
              <a:defRPr sz="1200">
                <a:solidFill>
                  <a:srgbClr val="0F5494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27570" indent="-225514" eaLnBrk="0" hangingPunct="0">
              <a:defRPr sz="1200">
                <a:solidFill>
                  <a:srgbClr val="0F5494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578597" indent="-225514" eaLnBrk="0" hangingPunct="0">
              <a:defRPr sz="1200">
                <a:solidFill>
                  <a:srgbClr val="0F5494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29625" indent="-225514" eaLnBrk="0" hangingPunct="0">
              <a:defRPr sz="1200">
                <a:solidFill>
                  <a:srgbClr val="0F5494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480653" indent="-22551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31681" indent="-22551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382709" indent="-22551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33736" indent="-22551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AA2C2CB-A339-034E-BC30-C691B10AB945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62A02-9683-4D6C-B92C-1FA8094D0F8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62A02-9683-4D6C-B92C-1FA8094D0F8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62A02-9683-4D6C-B92C-1FA8094D0F8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62A02-9683-4D6C-B92C-1FA8094D0F8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B06C-1F02-45EF-AD0A-F6F536755CB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32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62A02-9683-4D6C-B92C-1FA8094D0F8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62A02-9683-4D6C-B92C-1FA8094D0F8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62A02-9683-4D6C-B92C-1FA8094D0F8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62A02-9683-4D6C-B92C-1FA8094D0F8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62A02-9683-4D6C-B92C-1FA8094D0F8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62A02-9683-4D6C-B92C-1FA8094D0F8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charset="0"/>
              </a:defRPr>
            </a:lvl1pPr>
          </a:lstStyle>
          <a:p>
            <a:fld id="{9FE5441A-DFFB-5643-BE0A-D98782ECD0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4A844-5A15-A14B-ABAC-9D475DFDB1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C5EA0-F61D-B649-BF63-7A8E5B138A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9355-EE9D-CC4C-986A-74761FCDEF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7DBCA-6F29-0B40-919F-7CCEC3DD1B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F838D-F42C-B54D-A3BE-6DA14B994F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D1E66-C104-A34E-BE09-93A414F966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8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3CF05-DB6F-0F4D-B857-0AD357D1EA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D9BAB-13F1-F243-8DCC-FC5EBB7DA7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52D36-B0D9-B446-B461-F8D1DA5153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4C4C3-A017-B140-86CB-83A8681092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4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9B08224-ABEA-1648-96CC-A6B9C3FC24C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charset="0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c.europa.eu/research/participants/docs/h2020-funding-guide/grants/grant-management/amendments_en.htm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5" b="-2"/>
          <a:stretch/>
        </p:blipFill>
        <p:spPr bwMode="auto">
          <a:xfrm>
            <a:off x="-17671" y="980728"/>
            <a:ext cx="9197976" cy="259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9468990" y="3284984"/>
            <a:ext cx="872966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sz="1600" dirty="0">
              <a:solidFill>
                <a:srgbClr val="FFD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494184" y="6678613"/>
            <a:ext cx="84232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9000"/>
              </a:lnSpc>
            </a:pPr>
            <a:r>
              <a:rPr lang="en-GB" sz="800" b="0" dirty="0">
                <a:solidFill>
                  <a:srgbClr val="3399FF"/>
                </a:solidFill>
                <a:cs typeface="Arial" charset="0"/>
              </a:rPr>
              <a:t>"The views expressed in this presentation are those of the author                          and do not necessarily reflect the views of the European Commission"</a:t>
            </a: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1776964" y="5393838"/>
            <a:ext cx="69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rgbClr val="FFC000"/>
                </a:solidFill>
                <a:cs typeface="Arial" charset="0"/>
              </a:rPr>
              <a:t>Alan HAIGH</a:t>
            </a:r>
            <a:endParaRPr lang="en-GB" dirty="0">
              <a:solidFill>
                <a:srgbClr val="FFC000"/>
              </a:solidFill>
              <a:cs typeface="Arial" charset="0"/>
            </a:endParaRPr>
          </a:p>
          <a:p>
            <a:pPr algn="ctr"/>
            <a:r>
              <a:rPr lang="en-GB" dirty="0">
                <a:solidFill>
                  <a:srgbClr val="FFC000"/>
                </a:solidFill>
                <a:cs typeface="Arial" charset="0"/>
              </a:rPr>
              <a:t>Innovation </a:t>
            </a:r>
            <a:r>
              <a:rPr lang="en-GB" dirty="0" smtClean="0">
                <a:solidFill>
                  <a:srgbClr val="FFC000"/>
                </a:solidFill>
                <a:cs typeface="Arial" charset="0"/>
              </a:rPr>
              <a:t>and Networks </a:t>
            </a:r>
            <a:r>
              <a:rPr lang="en-GB" dirty="0">
                <a:solidFill>
                  <a:srgbClr val="FFC000"/>
                </a:solidFill>
                <a:cs typeface="Arial" charset="0"/>
              </a:rPr>
              <a:t>Executive </a:t>
            </a:r>
            <a:r>
              <a:rPr lang="en-GB" dirty="0" smtClean="0">
                <a:solidFill>
                  <a:srgbClr val="FFC000"/>
                </a:solidFill>
                <a:cs typeface="Arial" charset="0"/>
              </a:rPr>
              <a:t>Agency (INEA) – Head of Department Horizon 2020</a:t>
            </a:r>
          </a:p>
          <a:p>
            <a:pPr algn="ctr"/>
            <a:r>
              <a:rPr lang="en-GB" dirty="0" smtClean="0">
                <a:solidFill>
                  <a:srgbClr val="FFC000"/>
                </a:solidFill>
                <a:cs typeface="Arial" charset="0"/>
              </a:rPr>
              <a:t>Deputy Business </a:t>
            </a:r>
            <a:r>
              <a:rPr lang="en-GB" dirty="0">
                <a:solidFill>
                  <a:srgbClr val="FFC000"/>
                </a:solidFill>
                <a:cs typeface="Arial" charset="0"/>
              </a:rPr>
              <a:t>Process Owner 'H2020 Grant Management'</a:t>
            </a:r>
          </a:p>
          <a:p>
            <a:pPr algn="ctr"/>
            <a:endParaRPr lang="en-GB" dirty="0">
              <a:solidFill>
                <a:srgbClr val="FFC000"/>
              </a:solidFill>
              <a:cs typeface="Arial" charset="0"/>
            </a:endParaRPr>
          </a:p>
        </p:txBody>
      </p:sp>
      <p:pic>
        <p:nvPicPr>
          <p:cNvPr id="11" name="Picture 6" descr="LOGO CE-EN-quadri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09" y="2509400"/>
            <a:ext cx="9192419" cy="2016225"/>
          </a:xfrm>
          <a:prstGeom prst="rect">
            <a:avLst/>
          </a:prstGeom>
          <a:gradFill>
            <a:gsLst>
              <a:gs pos="58000">
                <a:srgbClr val="0F5494"/>
              </a:gs>
              <a:gs pos="0">
                <a:srgbClr val="0F5494">
                  <a:alpha val="0"/>
                </a:srgbClr>
              </a:gs>
              <a:gs pos="100000">
                <a:srgbClr val="0F5494"/>
              </a:gs>
            </a:gsLst>
            <a:lin ang="5400000" scaled="0"/>
          </a:gra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 noGrp="1" noChangeArrowheads="1"/>
          </p:cNvSpPr>
          <p:nvPr/>
        </p:nvSpPr>
        <p:spPr bwMode="auto">
          <a:xfrm>
            <a:off x="323528" y="3217854"/>
            <a:ext cx="8532812" cy="14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400" dirty="0">
                <a:solidFill>
                  <a:srgbClr val="FFD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Grant </a:t>
            </a:r>
            <a:r>
              <a:rPr lang="en-GB" sz="2400" dirty="0" smtClean="0">
                <a:solidFill>
                  <a:srgbClr val="FFD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 Preparation - an overview</a:t>
            </a:r>
            <a:endParaRPr lang="en-GB" sz="2400" dirty="0">
              <a:solidFill>
                <a:srgbClr val="FFD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defRPr/>
            </a:pPr>
            <a:endParaRPr lang="en-GB" sz="1800" dirty="0" smtClean="0">
              <a:solidFill>
                <a:srgbClr val="FFD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H2020 Horizon 2020 Coordinators' 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</a:p>
          <a:p>
            <a:pPr algn="r" eaLnBrk="1" hangingPunct="1">
              <a:defRPr/>
            </a:pP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Brussels, 08/SEPT/2015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83" y="4459856"/>
            <a:ext cx="1250298" cy="115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3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0" y="1267359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588" indent="0" algn="ctr" eaLnBrk="1" hangingPunct="1"/>
            <a:r>
              <a:rPr lang="en-GB" sz="2600" dirty="0" smtClean="0">
                <a:latin typeface="+mn-lt"/>
              </a:rPr>
              <a:t>time-bound </a:t>
            </a:r>
            <a:r>
              <a:rPr lang="en-GB" sz="2600" dirty="0">
                <a:latin typeface="+mn-lt"/>
              </a:rPr>
              <a:t>process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79475" y="1916832"/>
            <a:ext cx="14081" cy="288808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756896" y="1916832"/>
            <a:ext cx="0" cy="23042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7502602" y="1916832"/>
            <a:ext cx="1" cy="288808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Down Arrow 7"/>
          <p:cNvSpPr/>
          <p:nvPr/>
        </p:nvSpPr>
        <p:spPr bwMode="auto">
          <a:xfrm>
            <a:off x="1399455" y="2492896"/>
            <a:ext cx="360040" cy="720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576876" y="2492896"/>
            <a:ext cx="360040" cy="720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7304111" y="2492896"/>
            <a:ext cx="360040" cy="720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1593556" y="3789040"/>
            <a:ext cx="3196191" cy="360266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Verdana" pitchFamily="34" charset="0"/>
              </a:rPr>
              <a:t>5 months maximum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Verdana" pitchFamily="34" charset="0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>
            <a:off x="1593556" y="4221088"/>
            <a:ext cx="5909047" cy="504282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Verdana" pitchFamily="34" charset="0"/>
              </a:rPr>
              <a:t>8 months maximum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32996" y="2072642"/>
            <a:ext cx="1647800" cy="5040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Verdana" pitchFamily="34" charset="0"/>
              </a:rPr>
              <a:t>Invitation to grant preparation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660231" y="2072642"/>
            <a:ext cx="1647800" cy="5040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Verdana" pitchFamily="34" charset="0"/>
              </a:rPr>
              <a:t>Grant signature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55575" y="2072642"/>
            <a:ext cx="1647800" cy="5040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Verdana" pitchFamily="34" charset="0"/>
              </a:rPr>
              <a:t>Call deadline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579475" y="3281386"/>
            <a:ext cx="3177420" cy="363638"/>
          </a:xfrm>
          <a:prstGeom prst="rect">
            <a:avLst/>
          </a:prstGeom>
          <a:solidFill>
            <a:srgbClr val="66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Proposal Evaluation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716134" y="3281386"/>
            <a:ext cx="2767997" cy="363638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Grant Agreement Preparation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484132" y="3281386"/>
            <a:ext cx="1336340" cy="363638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Pre-financing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4364" y="3281386"/>
            <a:ext cx="1336340" cy="36363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submission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502602" y="3909948"/>
            <a:ext cx="1336340" cy="363638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Accession to GA</a:t>
            </a:r>
          </a:p>
        </p:txBody>
      </p:sp>
      <p:sp>
        <p:nvSpPr>
          <p:cNvPr id="23" name="Rectangle 22"/>
          <p:cNvSpPr>
            <a:spLocks noGrp="1" noChangeArrowheads="1"/>
          </p:cNvSpPr>
          <p:nvPr/>
        </p:nvSpPr>
        <p:spPr bwMode="auto">
          <a:xfrm>
            <a:off x="539999" y="5060785"/>
            <a:ext cx="830444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b="0" dirty="0" smtClean="0">
                <a:solidFill>
                  <a:srgbClr val="800000"/>
                </a:solidFill>
                <a:latin typeface="+mn-lt"/>
              </a:rPr>
              <a:t>Maximum </a:t>
            </a:r>
            <a:r>
              <a:rPr lang="en-GB" sz="1800" dirty="0">
                <a:solidFill>
                  <a:srgbClr val="800000"/>
                </a:solidFill>
                <a:latin typeface="+mn-lt"/>
              </a:rPr>
              <a:t>five months </a:t>
            </a:r>
            <a:r>
              <a:rPr lang="en-GB" sz="1800" b="0" dirty="0" smtClean="0">
                <a:solidFill>
                  <a:srgbClr val="800000"/>
                </a:solidFill>
                <a:latin typeface="+mn-lt"/>
              </a:rPr>
              <a:t>from </a:t>
            </a:r>
            <a:r>
              <a:rPr lang="en-GB" sz="1800" b="0" dirty="0">
                <a:solidFill>
                  <a:srgbClr val="800000"/>
                </a:solidFill>
                <a:latin typeface="+mn-lt"/>
              </a:rPr>
              <a:t>call closure date </a:t>
            </a:r>
            <a:r>
              <a:rPr lang="en-GB" sz="1800" b="0" dirty="0" smtClean="0">
                <a:solidFill>
                  <a:srgbClr val="800000"/>
                </a:solidFill>
                <a:latin typeface="+mn-lt"/>
              </a:rPr>
              <a:t> - until </a:t>
            </a:r>
            <a:r>
              <a:rPr lang="en-GB" sz="1800" b="0" dirty="0">
                <a:solidFill>
                  <a:srgbClr val="800000"/>
                </a:solidFill>
                <a:latin typeface="+mn-lt"/>
              </a:rPr>
              <a:t>the date of informing </a:t>
            </a:r>
            <a:r>
              <a:rPr lang="en-GB" sz="1800" b="0" dirty="0" smtClean="0">
                <a:solidFill>
                  <a:srgbClr val="800000"/>
                </a:solidFill>
                <a:latin typeface="+mn-lt"/>
              </a:rPr>
              <a:t>applicants about the outcome of proposal evaluation</a:t>
            </a:r>
            <a:endParaRPr lang="en-GB" sz="1800" b="0" dirty="0">
              <a:solidFill>
                <a:srgbClr val="800000"/>
              </a:solidFill>
              <a:latin typeface="+mn-lt"/>
            </a:endParaRP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b="0" dirty="0">
                <a:solidFill>
                  <a:srgbClr val="800000"/>
                </a:solidFill>
                <a:latin typeface="+mn-lt"/>
              </a:rPr>
              <a:t>Maximum </a:t>
            </a: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eight </a:t>
            </a:r>
            <a:r>
              <a:rPr lang="en-GB" sz="1800" dirty="0">
                <a:solidFill>
                  <a:srgbClr val="800000"/>
                </a:solidFill>
                <a:latin typeface="+mn-lt"/>
              </a:rPr>
              <a:t>months </a:t>
            </a:r>
            <a:r>
              <a:rPr lang="en-GB" sz="1800" b="0" dirty="0">
                <a:solidFill>
                  <a:srgbClr val="800000"/>
                </a:solidFill>
                <a:latin typeface="+mn-lt"/>
              </a:rPr>
              <a:t>from call closure </a:t>
            </a:r>
            <a:r>
              <a:rPr lang="en-GB" sz="1800" b="0" dirty="0" smtClean="0">
                <a:solidFill>
                  <a:srgbClr val="800000"/>
                </a:solidFill>
                <a:latin typeface="+mn-lt"/>
              </a:rPr>
              <a:t>- until </a:t>
            </a:r>
            <a:r>
              <a:rPr lang="en-GB" sz="1800" b="0" dirty="0">
                <a:solidFill>
                  <a:srgbClr val="800000"/>
                </a:solidFill>
                <a:latin typeface="+mn-lt"/>
              </a:rPr>
              <a:t>the signature of the grant </a:t>
            </a:r>
            <a:r>
              <a:rPr lang="en-GB" sz="1800" b="0" dirty="0" smtClean="0">
                <a:solidFill>
                  <a:srgbClr val="800000"/>
                </a:solidFill>
                <a:latin typeface="+mn-lt"/>
              </a:rPr>
              <a:t>agreement</a:t>
            </a:r>
          </a:p>
        </p:txBody>
      </p:sp>
    </p:spTree>
    <p:extLst>
      <p:ext uri="{BB962C8B-B14F-4D97-AF65-F5344CB8AC3E}">
        <p14:creationId xmlns:p14="http://schemas.microsoft.com/office/powerpoint/2010/main" val="27050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0" y="1370876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588" indent="0" algn="ctr" eaLnBrk="1" hangingPunct="1"/>
            <a:r>
              <a:rPr lang="en-GB" sz="2600" dirty="0" smtClean="0">
                <a:latin typeface="+mn-lt"/>
              </a:rPr>
              <a:t>no-negotiation</a:t>
            </a:r>
            <a:endParaRPr lang="en-GB" sz="2600" dirty="0">
              <a:latin typeface="+mn-lt"/>
            </a:endParaRPr>
          </a:p>
        </p:txBody>
      </p:sp>
      <p:sp>
        <p:nvSpPr>
          <p:cNvPr id="23" name="Rectangle 22"/>
          <p:cNvSpPr>
            <a:spLocks noGrp="1" noChangeArrowheads="1"/>
          </p:cNvSpPr>
          <p:nvPr/>
        </p:nvSpPr>
        <p:spPr bwMode="auto">
          <a:xfrm>
            <a:off x="540000" y="2308958"/>
            <a:ext cx="8304445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80975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Your </a:t>
            </a:r>
            <a:r>
              <a:rPr lang="en-GB" sz="1800" dirty="0">
                <a:solidFill>
                  <a:srgbClr val="800000"/>
                </a:solidFill>
                <a:latin typeface="+mn-lt"/>
              </a:rPr>
              <a:t>proposal is taken </a:t>
            </a: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"as is" </a:t>
            </a:r>
            <a:endParaRPr lang="en-GB" sz="1800" dirty="0">
              <a:solidFill>
                <a:srgbClr val="800000"/>
              </a:solidFill>
              <a:latin typeface="+mn-lt"/>
            </a:endParaRPr>
          </a:p>
          <a:p>
            <a:pPr marL="346075" indent="-1651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 smtClean="0">
                <a:solidFill>
                  <a:srgbClr val="800000"/>
                </a:solidFill>
                <a:latin typeface="+mn-lt"/>
              </a:rPr>
              <a:t>The </a:t>
            </a:r>
            <a:r>
              <a:rPr lang="en-GB" sz="1600" b="0" dirty="0">
                <a:solidFill>
                  <a:srgbClr val="800000"/>
                </a:solidFill>
                <a:latin typeface="+mn-lt"/>
              </a:rPr>
              <a:t>Grant Agreement (GA) is prepared on the basis of the proposal selected for funding</a:t>
            </a:r>
          </a:p>
          <a:p>
            <a:pPr marL="346075" indent="-1651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solidFill>
                  <a:srgbClr val="800000"/>
                </a:solidFill>
                <a:latin typeface="+mn-lt"/>
              </a:rPr>
              <a:t>Proposals are evaluated on their merit and not on their </a:t>
            </a:r>
            <a:r>
              <a:rPr lang="en-GB" sz="1600" b="0" dirty="0" smtClean="0">
                <a:solidFill>
                  <a:srgbClr val="800000"/>
                </a:solidFill>
                <a:latin typeface="+mn-lt"/>
              </a:rPr>
              <a:t>potential</a:t>
            </a:r>
            <a:endParaRPr lang="en-GB" sz="1600" b="0" dirty="0">
              <a:solidFill>
                <a:srgbClr val="800000"/>
              </a:solidFill>
              <a:latin typeface="+mn-lt"/>
            </a:endParaRP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GB" sz="1800" b="0" dirty="0">
              <a:solidFill>
                <a:srgbClr val="800000"/>
              </a:solidFill>
              <a:latin typeface="+mn-lt"/>
            </a:endParaRPr>
          </a:p>
          <a:p>
            <a:pPr marL="180975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dirty="0">
                <a:solidFill>
                  <a:srgbClr val="800000"/>
                </a:solidFill>
                <a:latin typeface="+mn-lt"/>
              </a:rPr>
              <a:t>BUT  this does not mean </a:t>
            </a: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"no </a:t>
            </a:r>
            <a:r>
              <a:rPr lang="en-GB" sz="1800" dirty="0">
                <a:solidFill>
                  <a:srgbClr val="800000"/>
                </a:solidFill>
                <a:latin typeface="+mn-lt"/>
              </a:rPr>
              <a:t>change at </a:t>
            </a: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all"</a:t>
            </a:r>
            <a:endParaRPr lang="en-GB" sz="1800" dirty="0">
              <a:solidFill>
                <a:srgbClr val="800000"/>
              </a:solidFill>
              <a:latin typeface="+mn-lt"/>
            </a:endParaRPr>
          </a:p>
          <a:p>
            <a:pPr marL="361950" lvl="2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 smtClean="0">
                <a:solidFill>
                  <a:srgbClr val="800000"/>
                </a:solidFill>
                <a:latin typeface="+mn-lt"/>
              </a:rPr>
              <a:t>Changes </a:t>
            </a:r>
            <a:r>
              <a:rPr lang="en-GB" sz="1600" b="0" dirty="0">
                <a:solidFill>
                  <a:srgbClr val="800000"/>
                </a:solidFill>
                <a:latin typeface="+mn-lt"/>
              </a:rPr>
              <a:t>to meet legal and/or financial requirements (eligibility) </a:t>
            </a:r>
          </a:p>
          <a:p>
            <a:pPr marL="361950" lvl="2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solidFill>
                  <a:srgbClr val="800000"/>
                </a:solidFill>
                <a:latin typeface="+mn-lt"/>
              </a:rPr>
              <a:t>Changes that are necessary: </a:t>
            </a:r>
          </a:p>
          <a:p>
            <a:pPr marL="630238" lvl="2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solidFill>
                  <a:srgbClr val="800000"/>
                </a:solidFill>
                <a:latin typeface="+mn-lt"/>
              </a:rPr>
              <a:t>Requirements resulting from ethics review or security scrutiny</a:t>
            </a:r>
          </a:p>
          <a:p>
            <a:pPr marL="630238" lvl="2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solidFill>
                  <a:srgbClr val="800000"/>
                </a:solidFill>
                <a:latin typeface="+mn-lt"/>
              </a:rPr>
              <a:t>Due to removal of a participant (if agreed)</a:t>
            </a:r>
          </a:p>
          <a:p>
            <a:pPr marL="630238" lvl="2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solidFill>
                  <a:srgbClr val="800000"/>
                </a:solidFill>
                <a:latin typeface="+mn-lt"/>
              </a:rPr>
              <a:t>Correction of clerical errors and obvious inconsistencies</a:t>
            </a:r>
          </a:p>
        </p:txBody>
      </p:sp>
    </p:spTree>
    <p:extLst>
      <p:ext uri="{BB962C8B-B14F-4D97-AF65-F5344CB8AC3E}">
        <p14:creationId xmlns:p14="http://schemas.microsoft.com/office/powerpoint/2010/main" val="10550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40" y="1270839"/>
            <a:ext cx="8229600" cy="756369"/>
          </a:xfrm>
        </p:spPr>
        <p:txBody>
          <a:bodyPr/>
          <a:lstStyle/>
          <a:p>
            <a:r>
              <a:rPr lang="en-GB" sz="2800" dirty="0" smtClean="0"/>
              <a:t>E-only grant management</a:t>
            </a:r>
            <a:r>
              <a:rPr lang="en-GB" sz="2400" dirty="0" smtClean="0"/>
              <a:t>:</a:t>
            </a:r>
            <a:br>
              <a:rPr lang="en-GB" sz="2400" dirty="0" smtClean="0"/>
            </a:br>
            <a:r>
              <a:rPr lang="en-GB" sz="2400" dirty="0"/>
              <a:t>	</a:t>
            </a:r>
            <a:r>
              <a:rPr lang="en-GB" sz="2400" dirty="0" smtClean="0"/>
              <a:t>	</a:t>
            </a:r>
            <a:r>
              <a:rPr lang="en-GB" sz="2800" dirty="0" smtClean="0"/>
              <a:t>more is on offer now</a:t>
            </a: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4299" y="2404376"/>
            <a:ext cx="8229600" cy="39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ＭＳ Ｐゴシック" charset="0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altLang="en-US" sz="2800" kern="0" dirty="0" smtClean="0"/>
              <a:t>Amendment module </a:t>
            </a:r>
            <a:r>
              <a:rPr lang="en-GB" altLang="en-US" sz="2000" kern="0" dirty="0" smtClean="0"/>
              <a:t>is available</a:t>
            </a:r>
            <a:endParaRPr lang="en-GB" altLang="en-US" sz="2800" kern="0" dirty="0" smtClean="0"/>
          </a:p>
          <a:p>
            <a:r>
              <a:rPr lang="en-GB" altLang="en-US" sz="1600" b="0" kern="0" dirty="0" smtClean="0"/>
              <a:t>- 200 </a:t>
            </a:r>
            <a:r>
              <a:rPr lang="en-GB" altLang="en-US" sz="1600" b="0" kern="0" dirty="0" smtClean="0"/>
              <a:t>are already completed and </a:t>
            </a:r>
            <a:r>
              <a:rPr lang="en-GB" altLang="en-US" sz="1600" b="0" kern="0" dirty="0" smtClean="0"/>
              <a:t>other 240 on-going,</a:t>
            </a:r>
          </a:p>
          <a:p>
            <a:pPr marL="0" indent="0"/>
            <a:r>
              <a:rPr lang="en-GB" altLang="en-US" sz="1600" b="0" kern="0" dirty="0" smtClean="0"/>
              <a:t>- More than 4.000 fully automated information </a:t>
            </a:r>
            <a:r>
              <a:rPr lang="en-GB" altLang="en-US" sz="1600" b="0" kern="0" dirty="0" smtClean="0"/>
              <a:t>procedures*</a:t>
            </a:r>
            <a:br>
              <a:rPr lang="en-GB" altLang="en-US" sz="1600" b="0" kern="0" dirty="0" smtClean="0"/>
            </a:br>
            <a:r>
              <a:rPr lang="en-GB" altLang="en-US" sz="1200" b="0" i="1" kern="0" dirty="0" smtClean="0"/>
              <a:t>* for changes </a:t>
            </a:r>
            <a:r>
              <a:rPr lang="en-GB" altLang="en-US" sz="1200" b="0" i="1" kern="0" dirty="0" smtClean="0"/>
              <a:t>which do not require </a:t>
            </a:r>
            <a:r>
              <a:rPr lang="en-GB" altLang="en-US" sz="1200" b="0" i="1" kern="0" dirty="0" smtClean="0"/>
              <a:t>amendment: e.g. change of address. See </a:t>
            </a:r>
            <a:r>
              <a:rPr lang="en-GB" altLang="en-US" sz="1200" b="0" i="1" kern="0" dirty="0" smtClean="0">
                <a:hlinkClick r:id="rId2"/>
              </a:rPr>
              <a:t>PP H2020 Online Manual</a:t>
            </a:r>
            <a:endParaRPr lang="en-GB" altLang="en-US" sz="1200" b="0" i="1" kern="0" dirty="0" smtClean="0"/>
          </a:p>
          <a:p>
            <a:pPr>
              <a:buFontTx/>
              <a:buChar char="-"/>
            </a:pPr>
            <a:endParaRPr lang="en-GB" altLang="en-US" sz="1600" b="0" kern="0" dirty="0"/>
          </a:p>
          <a:p>
            <a:pPr marL="0" indent="0"/>
            <a:endParaRPr lang="en-GB" altLang="en-US" sz="1600" b="0" kern="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altLang="en-US" sz="2800" kern="0" dirty="0" smtClean="0"/>
              <a:t>Reporting </a:t>
            </a:r>
            <a:r>
              <a:rPr lang="en-GB" altLang="en-US" sz="2800" kern="0" dirty="0" smtClean="0"/>
              <a:t>module </a:t>
            </a:r>
            <a:r>
              <a:rPr lang="en-GB" altLang="en-US" sz="2000" kern="0" dirty="0" smtClean="0"/>
              <a:t>is live</a:t>
            </a:r>
            <a:endParaRPr lang="en-GB" altLang="en-US" sz="2800" kern="0" dirty="0" smtClean="0"/>
          </a:p>
          <a:p>
            <a:r>
              <a:rPr lang="en-GB" altLang="en-US" sz="1600" b="0" kern="0" dirty="0"/>
              <a:t>-  </a:t>
            </a:r>
            <a:r>
              <a:rPr lang="en-GB" altLang="en-US" sz="1600" b="0" kern="0" dirty="0" smtClean="0"/>
              <a:t>~ 800 continuous reports (project deliverables) </a:t>
            </a:r>
            <a:r>
              <a:rPr lang="en-GB" altLang="en-US" sz="1600" b="0" kern="0" dirty="0" smtClean="0"/>
              <a:t>submitted,</a:t>
            </a:r>
            <a:endParaRPr lang="en-GB" altLang="en-US" sz="1600" b="0" kern="0" dirty="0"/>
          </a:p>
          <a:p>
            <a:r>
              <a:rPr lang="en-GB" altLang="en-US" sz="1600" b="0" kern="0" dirty="0"/>
              <a:t>- </a:t>
            </a:r>
            <a:r>
              <a:rPr lang="en-GB" altLang="en-US" sz="1600" b="0" kern="0" dirty="0" smtClean="0"/>
              <a:t> ~ 300 periodic </a:t>
            </a:r>
            <a:r>
              <a:rPr lang="en-GB" altLang="en-US" sz="1600" b="0" kern="0" dirty="0" smtClean="0"/>
              <a:t>reports launched</a:t>
            </a:r>
            <a:endParaRPr lang="en-GB" altLang="en-US" sz="1600" b="0" kern="0" dirty="0"/>
          </a:p>
          <a:p>
            <a:pPr marL="0" indent="0"/>
            <a:endParaRPr lang="en-GB" altLang="en-US" sz="1600" b="0" kern="0" dirty="0"/>
          </a:p>
          <a:p>
            <a:endParaRPr lang="en-GB" altLang="en-US" kern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48" y="4579429"/>
            <a:ext cx="1944996" cy="195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2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5" y="1106140"/>
            <a:ext cx="5727940" cy="670902"/>
          </a:xfrm>
          <a:solidFill>
            <a:schemeClr val="bg1"/>
          </a:solidFill>
        </p:spPr>
        <p:txBody>
          <a:bodyPr/>
          <a:lstStyle/>
          <a:p>
            <a:r>
              <a:rPr lang="en-GB" sz="2800" dirty="0" smtClean="0">
                <a:solidFill>
                  <a:srgbClr val="E36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 and some KPI metrics</a:t>
            </a:r>
            <a:endParaRPr lang="en-GB" sz="2800" dirty="0">
              <a:solidFill>
                <a:srgbClr val="E364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76044" y="2074203"/>
            <a:ext cx="858061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F5494"/>
              </a:buClr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F5494"/>
              </a:buClr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F5494"/>
              </a:buClr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 smtClean="0">
                <a:solidFill>
                  <a:srgbClr val="800000"/>
                </a:solidFill>
                <a:latin typeface="+mn-lt"/>
                <a:ea typeface="ＭＳ Ｐゴシック" charset="0"/>
              </a:rPr>
              <a:t>As of today</a:t>
            </a:r>
          </a:p>
          <a:p>
            <a:pPr marL="285750" indent="-2857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sz="1600" dirty="0" smtClean="0">
                <a:solidFill>
                  <a:srgbClr val="800000"/>
                </a:solidFill>
                <a:latin typeface="+mn-lt"/>
                <a:ea typeface="ＭＳ Ｐゴシック" charset="0"/>
              </a:rPr>
              <a:t>More than 5.120 </a:t>
            </a:r>
            <a:r>
              <a:rPr lang="en-GB" altLang="en-US" sz="1600" dirty="0">
                <a:solidFill>
                  <a:srgbClr val="800000"/>
                </a:solidFill>
                <a:latin typeface="+mn-lt"/>
                <a:ea typeface="ＭＳ Ｐゴシック" charset="0"/>
              </a:rPr>
              <a:t>H2020 grant agreements e-signed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800000"/>
                </a:solidFill>
                <a:latin typeface="+mn-lt"/>
                <a:ea typeface="ＭＳ Ｐゴシック" charset="0"/>
              </a:rPr>
              <a:t> </a:t>
            </a:r>
            <a:r>
              <a:rPr lang="en-GB" altLang="en-US" sz="1600" dirty="0" smtClean="0">
                <a:solidFill>
                  <a:srgbClr val="800000"/>
                </a:solidFill>
                <a:latin typeface="+mn-lt"/>
                <a:ea typeface="ＭＳ Ｐゴシック" charset="0"/>
              </a:rPr>
              <a:t>	&gt;&gt; </a:t>
            </a:r>
            <a:r>
              <a:rPr lang="en-GB" altLang="en-US" sz="1600" dirty="0">
                <a:solidFill>
                  <a:srgbClr val="800000"/>
                </a:solidFill>
                <a:latin typeface="+mn-lt"/>
                <a:ea typeface="ＭＳ Ｐゴシック" charset="0"/>
              </a:rPr>
              <a:t>for more than 7.358 million EUR EU </a:t>
            </a:r>
            <a:r>
              <a:rPr lang="en-GB" altLang="en-US" sz="1600" dirty="0" smtClean="0">
                <a:solidFill>
                  <a:srgbClr val="800000"/>
                </a:solidFill>
                <a:latin typeface="+mn-lt"/>
                <a:ea typeface="ＭＳ Ｐゴシック" charset="0"/>
              </a:rPr>
              <a:t>contribution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800000"/>
                </a:solidFill>
                <a:latin typeface="+mn-lt"/>
                <a:ea typeface="ＭＳ Ｐゴシック" charset="0"/>
              </a:rPr>
              <a:t>	 </a:t>
            </a:r>
            <a:r>
              <a:rPr lang="en-GB" altLang="en-US" sz="1600" dirty="0" smtClean="0">
                <a:solidFill>
                  <a:srgbClr val="800000"/>
                </a:solidFill>
                <a:latin typeface="+mn-lt"/>
                <a:ea typeface="ＭＳ Ｐゴシック" charset="0"/>
              </a:rPr>
              <a:t>     </a:t>
            </a:r>
            <a:r>
              <a:rPr lang="en-GB" altLang="en-US" sz="1600" dirty="0">
                <a:solidFill>
                  <a:srgbClr val="800000"/>
                </a:solidFill>
                <a:latin typeface="+mn-lt"/>
                <a:ea typeface="ＭＳ Ｐゴシック" charset="0"/>
              </a:rPr>
              <a:t>for 18.200 participating beneficiaries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>
              <a:solidFill>
                <a:srgbClr val="800000"/>
              </a:solidFill>
              <a:latin typeface="+mn-lt"/>
              <a:ea typeface="ＭＳ Ｐゴシック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sz="1600" dirty="0" smtClean="0">
                <a:solidFill>
                  <a:srgbClr val="800000"/>
                </a:solidFill>
                <a:latin typeface="+mn-lt"/>
                <a:ea typeface="ＭＳ Ｐゴシック" charset="0"/>
              </a:rPr>
              <a:t>Other 1.540 </a:t>
            </a:r>
            <a:r>
              <a:rPr lang="en-GB" altLang="en-US" sz="1600" dirty="0">
                <a:solidFill>
                  <a:srgbClr val="800000"/>
                </a:solidFill>
                <a:latin typeface="+mn-lt"/>
                <a:ea typeface="ＭＳ Ｐゴシック" charset="0"/>
              </a:rPr>
              <a:t>GAs are under preparation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>
              <a:solidFill>
                <a:srgbClr val="800000"/>
              </a:solidFill>
              <a:latin typeface="+mn-lt"/>
              <a:ea typeface="ＭＳ Ｐゴシック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sz="1600" dirty="0" smtClean="0">
                <a:solidFill>
                  <a:srgbClr val="800000"/>
                </a:solidFill>
                <a:latin typeface="+mn-lt"/>
                <a:ea typeface="ＭＳ Ｐゴシック" charset="0"/>
              </a:rPr>
              <a:t> </a:t>
            </a:r>
            <a:r>
              <a:rPr lang="en-GB" altLang="en-US" sz="1600" dirty="0">
                <a:solidFill>
                  <a:srgbClr val="800000"/>
                </a:solidFill>
                <a:latin typeface="+mn-lt"/>
                <a:ea typeface="ＭＳ Ｐゴシック" charset="0"/>
              </a:rPr>
              <a:t>26.000 unique users of the IT system (August '15)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>
              <a:solidFill>
                <a:srgbClr val="800000"/>
              </a:solidFill>
              <a:latin typeface="+mn-lt"/>
              <a:ea typeface="ＭＳ Ｐゴシック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sz="1600" dirty="0" smtClean="0">
                <a:solidFill>
                  <a:srgbClr val="800000"/>
                </a:solidFill>
                <a:latin typeface="+mn-lt"/>
                <a:ea typeface="ＭＳ Ｐゴシック" charset="0"/>
              </a:rPr>
              <a:t>320.000 </a:t>
            </a:r>
            <a:r>
              <a:rPr lang="en-GB" altLang="en-US" sz="1600" dirty="0">
                <a:solidFill>
                  <a:srgbClr val="800000"/>
                </a:solidFill>
                <a:latin typeface="+mn-lt"/>
                <a:ea typeface="ＭＳ Ｐゴシック" charset="0"/>
              </a:rPr>
              <a:t>electronic documents stored in e-repository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>
              <a:solidFill>
                <a:srgbClr val="800000"/>
              </a:solidFill>
              <a:latin typeface="+mn-lt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GB" altLang="en-US" sz="1600" dirty="0">
              <a:solidFill>
                <a:srgbClr val="800000"/>
              </a:solidFill>
              <a:latin typeface="+mn-lt"/>
              <a:ea typeface="ＭＳ Ｐゴシック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GB" altLang="en-US" sz="1600" dirty="0" smtClean="0">
                <a:solidFill>
                  <a:srgbClr val="800000"/>
                </a:solidFill>
                <a:latin typeface="+mn-lt"/>
                <a:ea typeface="ＭＳ Ｐゴシック" charset="0"/>
              </a:rPr>
              <a:t>Time-to-Grant </a:t>
            </a:r>
            <a:r>
              <a:rPr lang="en-GB" altLang="en-US" sz="1600" dirty="0">
                <a:solidFill>
                  <a:srgbClr val="800000"/>
                </a:solidFill>
                <a:latin typeface="+mn-lt"/>
                <a:ea typeface="ＭＳ Ｐゴシック" charset="0"/>
              </a:rPr>
              <a:t>(TTG) period – 8 months from call closure to GA signature:  97% </a:t>
            </a:r>
            <a:r>
              <a:rPr lang="en-GB" altLang="en-US" sz="1600" dirty="0" smtClean="0">
                <a:solidFill>
                  <a:srgbClr val="800000"/>
                </a:solidFill>
                <a:latin typeface="+mn-lt"/>
                <a:ea typeface="ＭＳ Ｐゴシック" charset="0"/>
              </a:rPr>
              <a:t>of grants signed within</a:t>
            </a:r>
            <a:endParaRPr lang="en-GB" altLang="en-US" sz="1600" dirty="0">
              <a:solidFill>
                <a:srgbClr val="800000"/>
              </a:solidFill>
              <a:latin typeface="+mn-lt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GB" altLang="en-US" sz="1600" dirty="0">
                <a:solidFill>
                  <a:srgbClr val="800000"/>
                </a:solidFill>
                <a:latin typeface="+mn-lt"/>
                <a:ea typeface="ＭＳ Ｐゴシック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02"/>
            <a:ext cx="2803585" cy="184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5" b="-2"/>
          <a:stretch/>
        </p:blipFill>
        <p:spPr bwMode="auto">
          <a:xfrm>
            <a:off x="0" y="963476"/>
            <a:ext cx="9144000" cy="259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LOGO CE-EN-quadri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LOGO CE-EN-quadri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910" y="261035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752491"/>
            <a:ext cx="9144000" cy="3105510"/>
          </a:xfrm>
          <a:prstGeom prst="rect">
            <a:avLst/>
          </a:prstGeom>
          <a:solidFill>
            <a:srgbClr val="0F5494"/>
          </a:soli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0" y="1844824"/>
            <a:ext cx="9144000" cy="2016225"/>
          </a:xfrm>
          <a:prstGeom prst="rect">
            <a:avLst/>
          </a:prstGeom>
          <a:gradFill>
            <a:gsLst>
              <a:gs pos="58000">
                <a:srgbClr val="0F5494"/>
              </a:gs>
              <a:gs pos="0">
                <a:srgbClr val="0F5494">
                  <a:alpha val="0"/>
                </a:srgbClr>
              </a:gs>
              <a:gs pos="100000">
                <a:srgbClr val="0F5494"/>
              </a:gs>
            </a:gsLst>
            <a:lin ang="5400000" scaled="0"/>
          </a:gra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0" y="3506269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588" indent="0" algn="ctr" eaLnBrk="1" hangingPunct="1"/>
            <a:r>
              <a:rPr lang="en-GB" sz="2600" dirty="0" smtClean="0">
                <a:solidFill>
                  <a:srgbClr val="FFC000"/>
                </a:solidFill>
                <a:latin typeface="+mn-lt"/>
              </a:rPr>
              <a:t>Thank you</a:t>
            </a:r>
            <a:endParaRPr lang="en-GB" sz="26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0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95" y="4100750"/>
            <a:ext cx="2345641" cy="187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1370875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588" indent="0" algn="ctr" eaLnBrk="1" hangingPunct="1"/>
            <a:r>
              <a:rPr lang="en-GB" sz="2600" dirty="0" smtClean="0">
                <a:latin typeface="+mn-lt"/>
              </a:rPr>
              <a:t>Grant </a:t>
            </a:r>
            <a:r>
              <a:rPr lang="en-GB" sz="2600" dirty="0">
                <a:latin typeface="+mn-lt"/>
              </a:rPr>
              <a:t>agreement preparation (GAP) in </a:t>
            </a:r>
            <a:r>
              <a:rPr lang="en-GB" sz="2600" dirty="0" smtClean="0">
                <a:latin typeface="+mn-lt"/>
              </a:rPr>
              <a:t>H2020</a:t>
            </a:r>
            <a:endParaRPr lang="en-GB" sz="2600" dirty="0">
              <a:latin typeface="+mn-lt"/>
            </a:endParaRPr>
          </a:p>
        </p:txBody>
      </p:sp>
      <p:sp>
        <p:nvSpPr>
          <p:cNvPr id="21" name="Rectangle 20"/>
          <p:cNvSpPr>
            <a:spLocks noGrp="1" noChangeArrowheads="1"/>
          </p:cNvSpPr>
          <p:nvPr/>
        </p:nvSpPr>
        <p:spPr bwMode="auto">
          <a:xfrm>
            <a:off x="540000" y="2395218"/>
            <a:ext cx="79658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b="0" dirty="0">
                <a:latin typeface="+mn-lt"/>
              </a:rPr>
              <a:t>H2020 GAP – the process overview</a:t>
            </a: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b="0" dirty="0" smtClean="0">
                <a:latin typeface="+mn-lt"/>
              </a:rPr>
              <a:t>Key </a:t>
            </a:r>
            <a:r>
              <a:rPr lang="en-GB" sz="2000" b="0" dirty="0">
                <a:latin typeface="+mn-lt"/>
              </a:rPr>
              <a:t>novelties – what's </a:t>
            </a:r>
            <a:r>
              <a:rPr lang="en-GB" sz="2000" b="0" dirty="0" smtClean="0">
                <a:latin typeface="+mn-lt"/>
              </a:rPr>
              <a:t>new</a:t>
            </a:r>
          </a:p>
          <a:p>
            <a:pPr marL="1698625" indent="-352425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0" dirty="0" smtClean="0">
                <a:latin typeface="+mn-lt"/>
              </a:rPr>
              <a:t>Highlights and tips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2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159"/>
            <a:ext cx="9197008" cy="5961826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4663971" y="1263650"/>
            <a:ext cx="2599947" cy="2717675"/>
            <a:chOff x="1419337" y="2094523"/>
            <a:chExt cx="2296541" cy="2556488"/>
          </a:xfrm>
          <a:scene3d>
            <a:camera prst="perspectiveContrastingLeftFacing" fov="6300000">
              <a:rot lat="628949" lon="2331325" rev="31487"/>
            </a:camera>
            <a:lightRig rig="freezing" dir="t">
              <a:rot lat="0" lon="0" rev="6000000"/>
            </a:lightRig>
          </a:scene3d>
        </p:grpSpPr>
        <p:sp>
          <p:nvSpPr>
            <p:cNvPr id="19" name="Arc plein 18"/>
            <p:cNvSpPr/>
            <p:nvPr/>
          </p:nvSpPr>
          <p:spPr>
            <a:xfrm>
              <a:off x="1575290" y="2380450"/>
              <a:ext cx="1984635" cy="1984635"/>
            </a:xfrm>
            <a:prstGeom prst="blockArc">
              <a:avLst>
                <a:gd name="adj1" fmla="val 12600000"/>
                <a:gd name="adj2" fmla="val 16200000"/>
                <a:gd name="adj3" fmla="val 4471"/>
              </a:avLst>
            </a:prstGeom>
            <a:sp3d>
              <a:bevelT w="63500" h="254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rc plein 19"/>
            <p:cNvSpPr/>
            <p:nvPr/>
          </p:nvSpPr>
          <p:spPr>
            <a:xfrm>
              <a:off x="1575290" y="2380450"/>
              <a:ext cx="1984635" cy="1984635"/>
            </a:xfrm>
            <a:prstGeom prst="blockArc">
              <a:avLst>
                <a:gd name="adj1" fmla="val 9000000"/>
                <a:gd name="adj2" fmla="val 12600000"/>
                <a:gd name="adj3" fmla="val 4471"/>
              </a:avLst>
            </a:prstGeom>
            <a:sp3d>
              <a:bevelT w="63500" h="254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c plein 20"/>
            <p:cNvSpPr/>
            <p:nvPr/>
          </p:nvSpPr>
          <p:spPr>
            <a:xfrm>
              <a:off x="1575290" y="2380450"/>
              <a:ext cx="1984635" cy="1984635"/>
            </a:xfrm>
            <a:prstGeom prst="blockArc">
              <a:avLst>
                <a:gd name="adj1" fmla="val 5400000"/>
                <a:gd name="adj2" fmla="val 9000000"/>
                <a:gd name="adj3" fmla="val 4471"/>
              </a:avLst>
            </a:prstGeom>
            <a:gradFill rotWithShape="0">
              <a:gsLst>
                <a:gs pos="0">
                  <a:schemeClr val="accent1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>
              <a:bevelT w="63500" h="254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rc plein 21"/>
            <p:cNvSpPr/>
            <p:nvPr/>
          </p:nvSpPr>
          <p:spPr>
            <a:xfrm>
              <a:off x="1575290" y="2380450"/>
              <a:ext cx="1984635" cy="1984635"/>
            </a:xfrm>
            <a:prstGeom prst="blockArc">
              <a:avLst>
                <a:gd name="adj1" fmla="val 1800000"/>
                <a:gd name="adj2" fmla="val 5400000"/>
                <a:gd name="adj3" fmla="val 4471"/>
              </a:avLst>
            </a:prstGeom>
            <a:sp3d>
              <a:bevelT w="63500" h="254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Arc plein 22"/>
            <p:cNvSpPr/>
            <p:nvPr/>
          </p:nvSpPr>
          <p:spPr>
            <a:xfrm>
              <a:off x="1575290" y="2380450"/>
              <a:ext cx="1984635" cy="1984635"/>
            </a:xfrm>
            <a:prstGeom prst="blockArc">
              <a:avLst>
                <a:gd name="adj1" fmla="val 19800000"/>
                <a:gd name="adj2" fmla="val 1800000"/>
                <a:gd name="adj3" fmla="val 4471"/>
              </a:avLst>
            </a:prstGeom>
            <a:sp3d>
              <a:bevelT w="63500" h="254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c plein 23"/>
            <p:cNvSpPr/>
            <p:nvPr/>
          </p:nvSpPr>
          <p:spPr>
            <a:xfrm>
              <a:off x="1575290" y="2380450"/>
              <a:ext cx="1984635" cy="1984635"/>
            </a:xfrm>
            <a:prstGeom prst="blockArc">
              <a:avLst>
                <a:gd name="adj1" fmla="val 16200000"/>
                <a:gd name="adj2" fmla="val 19800000"/>
                <a:gd name="adj3" fmla="val 4471"/>
              </a:avLst>
            </a:prstGeom>
            <a:gradFill rotWithShape="0">
              <a:gsLst>
                <a:gs pos="0">
                  <a:schemeClr val="accent1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>
              <a:bevelT w="63500" h="254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orme libre 24"/>
            <p:cNvSpPr/>
            <p:nvPr/>
          </p:nvSpPr>
          <p:spPr>
            <a:xfrm>
              <a:off x="2127450" y="2932610"/>
              <a:ext cx="880315" cy="880315"/>
            </a:xfrm>
            <a:custGeom>
              <a:avLst/>
              <a:gdLst>
                <a:gd name="connsiteX0" fmla="*/ 0 w 880315"/>
                <a:gd name="connsiteY0" fmla="*/ 440158 h 880315"/>
                <a:gd name="connsiteX1" fmla="*/ 440158 w 880315"/>
                <a:gd name="connsiteY1" fmla="*/ 0 h 880315"/>
                <a:gd name="connsiteX2" fmla="*/ 880316 w 880315"/>
                <a:gd name="connsiteY2" fmla="*/ 440158 h 880315"/>
                <a:gd name="connsiteX3" fmla="*/ 440158 w 880315"/>
                <a:gd name="connsiteY3" fmla="*/ 880316 h 880315"/>
                <a:gd name="connsiteX4" fmla="*/ 0 w 880315"/>
                <a:gd name="connsiteY4" fmla="*/ 440158 h 88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315" h="880315">
                  <a:moveTo>
                    <a:pt x="0" y="440158"/>
                  </a:moveTo>
                  <a:cubicBezTo>
                    <a:pt x="0" y="197065"/>
                    <a:pt x="197065" y="0"/>
                    <a:pt x="440158" y="0"/>
                  </a:cubicBezTo>
                  <a:cubicBezTo>
                    <a:pt x="683251" y="0"/>
                    <a:pt x="880316" y="197065"/>
                    <a:pt x="880316" y="440158"/>
                  </a:cubicBezTo>
                  <a:cubicBezTo>
                    <a:pt x="880316" y="683251"/>
                    <a:pt x="683251" y="880316"/>
                    <a:pt x="440158" y="880316"/>
                  </a:cubicBezTo>
                  <a:cubicBezTo>
                    <a:pt x="197065" y="880316"/>
                    <a:pt x="0" y="683251"/>
                    <a:pt x="0" y="440158"/>
                  </a:cubicBezTo>
                  <a:close/>
                </a:path>
              </a:pathLst>
            </a:custGeom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9399" tIns="159399" rIns="159399" bIns="159399" numCol="1" spcCol="1270" anchor="ctr" anchorCtr="0">
              <a:norm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2400" b="0" dirty="0" smtClean="0">
                  <a:solidFill>
                    <a:srgbClr val="FFFFFF"/>
                  </a:solidFill>
                </a:rPr>
                <a:t>EAs</a:t>
              </a:r>
              <a:endParaRPr lang="fr-BE" sz="2400" b="0" dirty="0">
                <a:solidFill>
                  <a:srgbClr val="FFFFFF"/>
                </a:solidFill>
              </a:endParaRPr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2259497" y="2094523"/>
              <a:ext cx="616220" cy="616220"/>
            </a:xfrm>
            <a:custGeom>
              <a:avLst/>
              <a:gdLst>
                <a:gd name="connsiteX0" fmla="*/ 0 w 616220"/>
                <a:gd name="connsiteY0" fmla="*/ 308110 h 616220"/>
                <a:gd name="connsiteX1" fmla="*/ 308110 w 616220"/>
                <a:gd name="connsiteY1" fmla="*/ 0 h 616220"/>
                <a:gd name="connsiteX2" fmla="*/ 616220 w 616220"/>
                <a:gd name="connsiteY2" fmla="*/ 308110 h 616220"/>
                <a:gd name="connsiteX3" fmla="*/ 308110 w 616220"/>
                <a:gd name="connsiteY3" fmla="*/ 616220 h 616220"/>
                <a:gd name="connsiteX4" fmla="*/ 0 w 616220"/>
                <a:gd name="connsiteY4" fmla="*/ 308110 h 61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220" h="616220">
                  <a:moveTo>
                    <a:pt x="0" y="308110"/>
                  </a:moveTo>
                  <a:cubicBezTo>
                    <a:pt x="0" y="137946"/>
                    <a:pt x="137946" y="0"/>
                    <a:pt x="308110" y="0"/>
                  </a:cubicBezTo>
                  <a:cubicBezTo>
                    <a:pt x="478274" y="0"/>
                    <a:pt x="616220" y="137946"/>
                    <a:pt x="616220" y="308110"/>
                  </a:cubicBezTo>
                  <a:cubicBezTo>
                    <a:pt x="616220" y="478274"/>
                    <a:pt x="478274" y="616220"/>
                    <a:pt x="308110" y="616220"/>
                  </a:cubicBezTo>
                  <a:cubicBezTo>
                    <a:pt x="137946" y="616220"/>
                    <a:pt x="0" y="478274"/>
                    <a:pt x="0" y="308110"/>
                  </a:cubicBezTo>
                  <a:close/>
                </a:path>
              </a:pathLst>
            </a:custGeom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0" rIns="0" bIns="0" numCol="1" spcCol="1270" anchor="ctr" anchorCtr="0">
              <a:norm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REA</a:t>
              </a:r>
              <a:endParaRPr lang="fr-BE" sz="1400" dirty="0">
                <a:solidFill>
                  <a:srgbClr val="FFFFFF"/>
                </a:solidFill>
              </a:endParaRP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3099658" y="2579590"/>
              <a:ext cx="616220" cy="616220"/>
            </a:xfrm>
            <a:custGeom>
              <a:avLst/>
              <a:gdLst>
                <a:gd name="connsiteX0" fmla="*/ 0 w 616220"/>
                <a:gd name="connsiteY0" fmla="*/ 308110 h 616220"/>
                <a:gd name="connsiteX1" fmla="*/ 308110 w 616220"/>
                <a:gd name="connsiteY1" fmla="*/ 0 h 616220"/>
                <a:gd name="connsiteX2" fmla="*/ 616220 w 616220"/>
                <a:gd name="connsiteY2" fmla="*/ 308110 h 616220"/>
                <a:gd name="connsiteX3" fmla="*/ 308110 w 616220"/>
                <a:gd name="connsiteY3" fmla="*/ 616220 h 616220"/>
                <a:gd name="connsiteX4" fmla="*/ 0 w 616220"/>
                <a:gd name="connsiteY4" fmla="*/ 308110 h 61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220" h="616220">
                  <a:moveTo>
                    <a:pt x="0" y="308110"/>
                  </a:moveTo>
                  <a:cubicBezTo>
                    <a:pt x="0" y="137946"/>
                    <a:pt x="137946" y="0"/>
                    <a:pt x="308110" y="0"/>
                  </a:cubicBezTo>
                  <a:cubicBezTo>
                    <a:pt x="478274" y="0"/>
                    <a:pt x="616220" y="137946"/>
                    <a:pt x="616220" y="308110"/>
                  </a:cubicBezTo>
                  <a:cubicBezTo>
                    <a:pt x="616220" y="478274"/>
                    <a:pt x="478274" y="616220"/>
                    <a:pt x="308110" y="616220"/>
                  </a:cubicBezTo>
                  <a:cubicBezTo>
                    <a:pt x="137946" y="616220"/>
                    <a:pt x="0" y="478274"/>
                    <a:pt x="0" y="308110"/>
                  </a:cubicBezTo>
                  <a:close/>
                </a:path>
              </a:pathLst>
            </a:custGeom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0" rIns="0" bIns="0" numCol="1" spcCol="1270" anchor="ctr" anchorCtr="0">
              <a:norm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100" dirty="0" smtClean="0">
                  <a:solidFill>
                    <a:srgbClr val="FFFFFF"/>
                  </a:solidFill>
                </a:rPr>
                <a:t>ERCEA</a:t>
              </a:r>
              <a:endParaRPr lang="fr-BE" sz="1100" dirty="0">
                <a:solidFill>
                  <a:srgbClr val="FFFFFF"/>
                </a:solidFill>
              </a:endParaRPr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3099658" y="3549724"/>
              <a:ext cx="616220" cy="616220"/>
            </a:xfrm>
            <a:custGeom>
              <a:avLst/>
              <a:gdLst>
                <a:gd name="connsiteX0" fmla="*/ 0 w 616220"/>
                <a:gd name="connsiteY0" fmla="*/ 308110 h 616220"/>
                <a:gd name="connsiteX1" fmla="*/ 308110 w 616220"/>
                <a:gd name="connsiteY1" fmla="*/ 0 h 616220"/>
                <a:gd name="connsiteX2" fmla="*/ 616220 w 616220"/>
                <a:gd name="connsiteY2" fmla="*/ 308110 h 616220"/>
                <a:gd name="connsiteX3" fmla="*/ 308110 w 616220"/>
                <a:gd name="connsiteY3" fmla="*/ 616220 h 616220"/>
                <a:gd name="connsiteX4" fmla="*/ 0 w 616220"/>
                <a:gd name="connsiteY4" fmla="*/ 308110 h 61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220" h="616220">
                  <a:moveTo>
                    <a:pt x="0" y="308110"/>
                  </a:moveTo>
                  <a:cubicBezTo>
                    <a:pt x="0" y="137946"/>
                    <a:pt x="137946" y="0"/>
                    <a:pt x="308110" y="0"/>
                  </a:cubicBezTo>
                  <a:cubicBezTo>
                    <a:pt x="478274" y="0"/>
                    <a:pt x="616220" y="137946"/>
                    <a:pt x="616220" y="308110"/>
                  </a:cubicBezTo>
                  <a:cubicBezTo>
                    <a:pt x="616220" y="478274"/>
                    <a:pt x="478274" y="616220"/>
                    <a:pt x="308110" y="616220"/>
                  </a:cubicBezTo>
                  <a:cubicBezTo>
                    <a:pt x="137946" y="616220"/>
                    <a:pt x="0" y="478274"/>
                    <a:pt x="0" y="308110"/>
                  </a:cubicBezTo>
                  <a:close/>
                </a:path>
              </a:pathLst>
            </a:custGeom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0" rIns="0" bIns="0" numCol="1" spcCol="1270" anchor="ctr" anchorCtr="0">
              <a:norm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100" dirty="0" smtClean="0">
                  <a:solidFill>
                    <a:srgbClr val="FFFFFF"/>
                  </a:solidFill>
                </a:rPr>
                <a:t>EASME</a:t>
              </a:r>
              <a:endParaRPr lang="fr-BE" sz="1100" dirty="0">
                <a:solidFill>
                  <a:srgbClr val="FFFFFF"/>
                </a:solidFill>
              </a:endParaRPr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2259497" y="4034791"/>
              <a:ext cx="616220" cy="616220"/>
            </a:xfrm>
            <a:custGeom>
              <a:avLst/>
              <a:gdLst>
                <a:gd name="connsiteX0" fmla="*/ 0 w 616220"/>
                <a:gd name="connsiteY0" fmla="*/ 308110 h 616220"/>
                <a:gd name="connsiteX1" fmla="*/ 308110 w 616220"/>
                <a:gd name="connsiteY1" fmla="*/ 0 h 616220"/>
                <a:gd name="connsiteX2" fmla="*/ 616220 w 616220"/>
                <a:gd name="connsiteY2" fmla="*/ 308110 h 616220"/>
                <a:gd name="connsiteX3" fmla="*/ 308110 w 616220"/>
                <a:gd name="connsiteY3" fmla="*/ 616220 h 616220"/>
                <a:gd name="connsiteX4" fmla="*/ 0 w 616220"/>
                <a:gd name="connsiteY4" fmla="*/ 308110 h 61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220" h="616220">
                  <a:moveTo>
                    <a:pt x="0" y="308110"/>
                  </a:moveTo>
                  <a:cubicBezTo>
                    <a:pt x="0" y="137946"/>
                    <a:pt x="137946" y="0"/>
                    <a:pt x="308110" y="0"/>
                  </a:cubicBezTo>
                  <a:cubicBezTo>
                    <a:pt x="478274" y="0"/>
                    <a:pt x="616220" y="137946"/>
                    <a:pt x="616220" y="308110"/>
                  </a:cubicBezTo>
                  <a:cubicBezTo>
                    <a:pt x="616220" y="478274"/>
                    <a:pt x="478274" y="616220"/>
                    <a:pt x="308110" y="616220"/>
                  </a:cubicBezTo>
                  <a:cubicBezTo>
                    <a:pt x="137946" y="616220"/>
                    <a:pt x="0" y="478274"/>
                    <a:pt x="0" y="308110"/>
                  </a:cubicBezTo>
                  <a:close/>
                </a:path>
              </a:pathLst>
            </a:custGeom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0" rIns="0" bIns="0" numCol="1" spcCol="1270" anchor="ctr" anchorCtr="0">
              <a:norm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300" dirty="0">
                  <a:solidFill>
                    <a:srgbClr val="FFFFFF"/>
                  </a:solidFill>
                </a:rPr>
                <a:t>I</a:t>
              </a:r>
              <a:r>
                <a:rPr lang="fr-BE" sz="1300" dirty="0" smtClean="0">
                  <a:solidFill>
                    <a:srgbClr val="FFFFFF"/>
                  </a:solidFill>
                </a:rPr>
                <a:t>NEA</a:t>
              </a:r>
              <a:endParaRPr lang="fr-BE" sz="1300" dirty="0">
                <a:solidFill>
                  <a:srgbClr val="FFFFFF"/>
                </a:solidFill>
              </a:endParaRPr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1419337" y="3549724"/>
              <a:ext cx="616220" cy="616220"/>
            </a:xfrm>
            <a:custGeom>
              <a:avLst/>
              <a:gdLst>
                <a:gd name="connsiteX0" fmla="*/ 0 w 616220"/>
                <a:gd name="connsiteY0" fmla="*/ 308110 h 616220"/>
                <a:gd name="connsiteX1" fmla="*/ 308110 w 616220"/>
                <a:gd name="connsiteY1" fmla="*/ 0 h 616220"/>
                <a:gd name="connsiteX2" fmla="*/ 616220 w 616220"/>
                <a:gd name="connsiteY2" fmla="*/ 308110 h 616220"/>
                <a:gd name="connsiteX3" fmla="*/ 308110 w 616220"/>
                <a:gd name="connsiteY3" fmla="*/ 616220 h 616220"/>
                <a:gd name="connsiteX4" fmla="*/ 0 w 616220"/>
                <a:gd name="connsiteY4" fmla="*/ 308110 h 61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220" h="616220">
                  <a:moveTo>
                    <a:pt x="0" y="308110"/>
                  </a:moveTo>
                  <a:cubicBezTo>
                    <a:pt x="0" y="137946"/>
                    <a:pt x="137946" y="0"/>
                    <a:pt x="308110" y="0"/>
                  </a:cubicBezTo>
                  <a:cubicBezTo>
                    <a:pt x="478274" y="0"/>
                    <a:pt x="616220" y="137946"/>
                    <a:pt x="616220" y="308110"/>
                  </a:cubicBezTo>
                  <a:cubicBezTo>
                    <a:pt x="616220" y="478274"/>
                    <a:pt x="478274" y="616220"/>
                    <a:pt x="308110" y="616220"/>
                  </a:cubicBezTo>
                  <a:cubicBezTo>
                    <a:pt x="137946" y="616220"/>
                    <a:pt x="0" y="478274"/>
                    <a:pt x="0" y="308110"/>
                  </a:cubicBezTo>
                  <a:close/>
                </a:path>
              </a:pathLst>
            </a:custGeom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0" rIns="0" bIns="0" numCol="1" spcCol="1270" anchor="ctr" anchorCtr="0">
              <a:norm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100" dirty="0" smtClean="0">
                  <a:solidFill>
                    <a:srgbClr val="FFFFFF"/>
                  </a:solidFill>
                </a:rPr>
                <a:t>EACEA</a:t>
              </a:r>
              <a:endParaRPr lang="fr-BE" sz="1100" dirty="0">
                <a:solidFill>
                  <a:srgbClr val="FFFFFF"/>
                </a:solidFill>
              </a:endParaRPr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1419337" y="2579590"/>
              <a:ext cx="616220" cy="616220"/>
            </a:xfrm>
            <a:custGeom>
              <a:avLst/>
              <a:gdLst>
                <a:gd name="connsiteX0" fmla="*/ 0 w 616220"/>
                <a:gd name="connsiteY0" fmla="*/ 308110 h 616220"/>
                <a:gd name="connsiteX1" fmla="*/ 308110 w 616220"/>
                <a:gd name="connsiteY1" fmla="*/ 0 h 616220"/>
                <a:gd name="connsiteX2" fmla="*/ 616220 w 616220"/>
                <a:gd name="connsiteY2" fmla="*/ 308110 h 616220"/>
                <a:gd name="connsiteX3" fmla="*/ 308110 w 616220"/>
                <a:gd name="connsiteY3" fmla="*/ 616220 h 616220"/>
                <a:gd name="connsiteX4" fmla="*/ 0 w 616220"/>
                <a:gd name="connsiteY4" fmla="*/ 308110 h 61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220" h="616220">
                  <a:moveTo>
                    <a:pt x="0" y="308110"/>
                  </a:moveTo>
                  <a:cubicBezTo>
                    <a:pt x="0" y="137946"/>
                    <a:pt x="137946" y="0"/>
                    <a:pt x="308110" y="0"/>
                  </a:cubicBezTo>
                  <a:cubicBezTo>
                    <a:pt x="478274" y="0"/>
                    <a:pt x="616220" y="137946"/>
                    <a:pt x="616220" y="308110"/>
                  </a:cubicBezTo>
                  <a:cubicBezTo>
                    <a:pt x="616220" y="478274"/>
                    <a:pt x="478274" y="616220"/>
                    <a:pt x="308110" y="616220"/>
                  </a:cubicBezTo>
                  <a:cubicBezTo>
                    <a:pt x="137946" y="616220"/>
                    <a:pt x="0" y="478274"/>
                    <a:pt x="0" y="308110"/>
                  </a:cubicBezTo>
                  <a:close/>
                </a:path>
              </a:pathLst>
            </a:custGeom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0" rIns="0" bIns="0" numCol="1" spcCol="1270" anchor="ctr" anchorCtr="0">
              <a:norm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900" dirty="0" smtClean="0">
                  <a:solidFill>
                    <a:srgbClr val="FFFFFF"/>
                  </a:solidFill>
                </a:rPr>
                <a:t>CHAFEA</a:t>
              </a:r>
              <a:endParaRPr lang="fr-BE" sz="9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5864044" y="3944761"/>
            <a:ext cx="2578395" cy="2231751"/>
            <a:chOff x="4745594" y="1414773"/>
            <a:chExt cx="4140971" cy="4060005"/>
          </a:xfrm>
          <a:scene3d>
            <a:camera prst="perspectiveContrastingLeftFacing" fov="7200000">
              <a:rot lat="1166832" lon="2028873" rev="21205259"/>
            </a:camera>
            <a:lightRig rig="freezing" dir="t">
              <a:rot lat="0" lon="0" rev="5400000"/>
            </a:lightRig>
          </a:scene3d>
        </p:grpSpPr>
        <p:sp>
          <p:nvSpPr>
            <p:cNvPr id="33" name="Arc plein 32"/>
            <p:cNvSpPr/>
            <p:nvPr/>
          </p:nvSpPr>
          <p:spPr>
            <a:xfrm>
              <a:off x="5127052" y="1837756"/>
              <a:ext cx="3378055" cy="3378055"/>
            </a:xfrm>
            <a:prstGeom prst="blockArc">
              <a:avLst>
                <a:gd name="adj1" fmla="val 13114286"/>
                <a:gd name="adj2" fmla="val 16200000"/>
                <a:gd name="adj3" fmla="val 3886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Arc plein 33"/>
            <p:cNvSpPr/>
            <p:nvPr/>
          </p:nvSpPr>
          <p:spPr>
            <a:xfrm>
              <a:off x="5127052" y="1837756"/>
              <a:ext cx="3378055" cy="3378055"/>
            </a:xfrm>
            <a:prstGeom prst="blockArc">
              <a:avLst>
                <a:gd name="adj1" fmla="val 10028571"/>
                <a:gd name="adj2" fmla="val 13114286"/>
                <a:gd name="adj3" fmla="val 3886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c plein 34"/>
            <p:cNvSpPr/>
            <p:nvPr/>
          </p:nvSpPr>
          <p:spPr>
            <a:xfrm>
              <a:off x="5127052" y="1837756"/>
              <a:ext cx="3378055" cy="3378055"/>
            </a:xfrm>
            <a:prstGeom prst="blockArc">
              <a:avLst>
                <a:gd name="adj1" fmla="val 6942857"/>
                <a:gd name="adj2" fmla="val 10028571"/>
                <a:gd name="adj3" fmla="val 3886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Arc plein 35"/>
            <p:cNvSpPr/>
            <p:nvPr/>
          </p:nvSpPr>
          <p:spPr>
            <a:xfrm>
              <a:off x="5127052" y="1837756"/>
              <a:ext cx="3378055" cy="3378055"/>
            </a:xfrm>
            <a:prstGeom prst="blockArc">
              <a:avLst>
                <a:gd name="adj1" fmla="val 3857143"/>
                <a:gd name="adj2" fmla="val 6942857"/>
                <a:gd name="adj3" fmla="val 3886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Arc plein 36"/>
            <p:cNvSpPr/>
            <p:nvPr/>
          </p:nvSpPr>
          <p:spPr>
            <a:xfrm>
              <a:off x="5127052" y="1837756"/>
              <a:ext cx="3378055" cy="3378055"/>
            </a:xfrm>
            <a:prstGeom prst="blockArc">
              <a:avLst>
                <a:gd name="adj1" fmla="val 771429"/>
                <a:gd name="adj2" fmla="val 3857143"/>
                <a:gd name="adj3" fmla="val 3886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Arc plein 38"/>
            <p:cNvSpPr/>
            <p:nvPr/>
          </p:nvSpPr>
          <p:spPr>
            <a:xfrm>
              <a:off x="5127052" y="1837756"/>
              <a:ext cx="3378055" cy="3378055"/>
            </a:xfrm>
            <a:prstGeom prst="blockArc">
              <a:avLst>
                <a:gd name="adj1" fmla="val 19285714"/>
                <a:gd name="adj2" fmla="val 771429"/>
                <a:gd name="adj3" fmla="val 3886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Arc plein 39"/>
            <p:cNvSpPr/>
            <p:nvPr/>
          </p:nvSpPr>
          <p:spPr>
            <a:xfrm>
              <a:off x="5127052" y="1837756"/>
              <a:ext cx="3378055" cy="3378055"/>
            </a:xfrm>
            <a:prstGeom prst="blockArc">
              <a:avLst>
                <a:gd name="adj1" fmla="val 16200000"/>
                <a:gd name="adj2" fmla="val 19285714"/>
                <a:gd name="adj3" fmla="val 3886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Forme libre 42"/>
            <p:cNvSpPr/>
            <p:nvPr/>
          </p:nvSpPr>
          <p:spPr>
            <a:xfrm>
              <a:off x="6164937" y="2875641"/>
              <a:ext cx="1302285" cy="1302285"/>
            </a:xfrm>
            <a:custGeom>
              <a:avLst/>
              <a:gdLst>
                <a:gd name="connsiteX0" fmla="*/ 0 w 1302285"/>
                <a:gd name="connsiteY0" fmla="*/ 651143 h 1302285"/>
                <a:gd name="connsiteX1" fmla="*/ 651143 w 1302285"/>
                <a:gd name="connsiteY1" fmla="*/ 0 h 1302285"/>
                <a:gd name="connsiteX2" fmla="*/ 1302286 w 1302285"/>
                <a:gd name="connsiteY2" fmla="*/ 651143 h 1302285"/>
                <a:gd name="connsiteX3" fmla="*/ 651143 w 1302285"/>
                <a:gd name="connsiteY3" fmla="*/ 1302286 h 1302285"/>
                <a:gd name="connsiteX4" fmla="*/ 0 w 1302285"/>
                <a:gd name="connsiteY4" fmla="*/ 651143 h 130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285" h="1302285">
                  <a:moveTo>
                    <a:pt x="0" y="651143"/>
                  </a:moveTo>
                  <a:cubicBezTo>
                    <a:pt x="0" y="291527"/>
                    <a:pt x="291527" y="0"/>
                    <a:pt x="651143" y="0"/>
                  </a:cubicBezTo>
                  <a:cubicBezTo>
                    <a:pt x="1010759" y="0"/>
                    <a:pt x="1302286" y="291527"/>
                    <a:pt x="1302286" y="651143"/>
                  </a:cubicBezTo>
                  <a:cubicBezTo>
                    <a:pt x="1302286" y="1010759"/>
                    <a:pt x="1010759" y="1302286"/>
                    <a:pt x="651143" y="1302286"/>
                  </a:cubicBezTo>
                  <a:cubicBezTo>
                    <a:pt x="291527" y="1302286"/>
                    <a:pt x="0" y="1010759"/>
                    <a:pt x="0" y="651143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4000" rIns="0" bIns="144000" numCol="1" spcCol="1270" anchor="ctr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2000" dirty="0" smtClean="0">
                  <a:solidFill>
                    <a:srgbClr val="FFFFFF"/>
                  </a:solidFill>
                </a:rPr>
                <a:t>PPPs</a:t>
              </a:r>
              <a:endParaRPr lang="fr-BE" sz="2000" dirty="0">
                <a:solidFill>
                  <a:srgbClr val="FFFFFF"/>
                </a:solidFill>
              </a:endParaRPr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6360279" y="1414773"/>
              <a:ext cx="911600" cy="911600"/>
            </a:xfrm>
            <a:custGeom>
              <a:avLst/>
              <a:gdLst>
                <a:gd name="connsiteX0" fmla="*/ 0 w 911600"/>
                <a:gd name="connsiteY0" fmla="*/ 455800 h 911600"/>
                <a:gd name="connsiteX1" fmla="*/ 455800 w 911600"/>
                <a:gd name="connsiteY1" fmla="*/ 0 h 911600"/>
                <a:gd name="connsiteX2" fmla="*/ 911600 w 911600"/>
                <a:gd name="connsiteY2" fmla="*/ 455800 h 911600"/>
                <a:gd name="connsiteX3" fmla="*/ 455800 w 911600"/>
                <a:gd name="connsiteY3" fmla="*/ 911600 h 911600"/>
                <a:gd name="connsiteX4" fmla="*/ 0 w 911600"/>
                <a:gd name="connsiteY4" fmla="*/ 455800 h 91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600" h="911600">
                  <a:moveTo>
                    <a:pt x="0" y="455800"/>
                  </a:moveTo>
                  <a:cubicBezTo>
                    <a:pt x="0" y="204069"/>
                    <a:pt x="204069" y="0"/>
                    <a:pt x="455800" y="0"/>
                  </a:cubicBezTo>
                  <a:cubicBezTo>
                    <a:pt x="707531" y="0"/>
                    <a:pt x="911600" y="204069"/>
                    <a:pt x="911600" y="455800"/>
                  </a:cubicBezTo>
                  <a:cubicBezTo>
                    <a:pt x="911600" y="707531"/>
                    <a:pt x="707531" y="911600"/>
                    <a:pt x="455800" y="911600"/>
                  </a:cubicBezTo>
                  <a:cubicBezTo>
                    <a:pt x="204069" y="911600"/>
                    <a:pt x="0" y="707531"/>
                    <a:pt x="0" y="455800"/>
                  </a:cubicBezTo>
                  <a:close/>
                </a:path>
              </a:pathLst>
            </a:custGeom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IMI</a:t>
              </a:r>
              <a:br>
                <a:rPr lang="fr-BE" sz="1400" dirty="0" smtClean="0">
                  <a:solidFill>
                    <a:srgbClr val="FFFFFF"/>
                  </a:solidFill>
                </a:rPr>
              </a:br>
              <a:r>
                <a:rPr lang="fr-BE" sz="1400" dirty="0" smtClean="0">
                  <a:solidFill>
                    <a:srgbClr val="FFFFFF"/>
                  </a:solidFill>
                </a:rPr>
                <a:t>2</a:t>
              </a:r>
              <a:endParaRPr lang="fr-BE" sz="1400" dirty="0">
                <a:solidFill>
                  <a:srgbClr val="FFFFFF"/>
                </a:solidFill>
              </a:endParaRPr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7655157" y="2038353"/>
              <a:ext cx="911600" cy="911600"/>
            </a:xfrm>
            <a:custGeom>
              <a:avLst/>
              <a:gdLst>
                <a:gd name="connsiteX0" fmla="*/ 0 w 911600"/>
                <a:gd name="connsiteY0" fmla="*/ 455800 h 911600"/>
                <a:gd name="connsiteX1" fmla="*/ 455800 w 911600"/>
                <a:gd name="connsiteY1" fmla="*/ 0 h 911600"/>
                <a:gd name="connsiteX2" fmla="*/ 911600 w 911600"/>
                <a:gd name="connsiteY2" fmla="*/ 455800 h 911600"/>
                <a:gd name="connsiteX3" fmla="*/ 455800 w 911600"/>
                <a:gd name="connsiteY3" fmla="*/ 911600 h 911600"/>
                <a:gd name="connsiteX4" fmla="*/ 0 w 911600"/>
                <a:gd name="connsiteY4" fmla="*/ 455800 h 91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600" h="911600">
                  <a:moveTo>
                    <a:pt x="0" y="455800"/>
                  </a:moveTo>
                  <a:cubicBezTo>
                    <a:pt x="0" y="204069"/>
                    <a:pt x="204069" y="0"/>
                    <a:pt x="455800" y="0"/>
                  </a:cubicBezTo>
                  <a:cubicBezTo>
                    <a:pt x="707531" y="0"/>
                    <a:pt x="911600" y="204069"/>
                    <a:pt x="911600" y="455800"/>
                  </a:cubicBezTo>
                  <a:cubicBezTo>
                    <a:pt x="911600" y="707531"/>
                    <a:pt x="707531" y="911600"/>
                    <a:pt x="455800" y="911600"/>
                  </a:cubicBezTo>
                  <a:cubicBezTo>
                    <a:pt x="204069" y="911600"/>
                    <a:pt x="0" y="707531"/>
                    <a:pt x="0" y="45580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FCH</a:t>
              </a:r>
              <a:br>
                <a:rPr lang="fr-BE" sz="1400" dirty="0" smtClean="0">
                  <a:solidFill>
                    <a:srgbClr val="FFFFFF"/>
                  </a:solidFill>
                </a:rPr>
              </a:br>
              <a:r>
                <a:rPr lang="fr-BE" sz="1400" dirty="0" smtClean="0">
                  <a:solidFill>
                    <a:srgbClr val="FFFFFF"/>
                  </a:solidFill>
                </a:rPr>
                <a:t>2</a:t>
              </a:r>
              <a:endParaRPr lang="fr-BE" sz="1400" dirty="0">
                <a:solidFill>
                  <a:srgbClr val="FFFFFF"/>
                </a:solidFill>
              </a:endParaRPr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7974965" y="3439525"/>
              <a:ext cx="911600" cy="911600"/>
            </a:xfrm>
            <a:custGeom>
              <a:avLst/>
              <a:gdLst>
                <a:gd name="connsiteX0" fmla="*/ 0 w 911600"/>
                <a:gd name="connsiteY0" fmla="*/ 455800 h 911600"/>
                <a:gd name="connsiteX1" fmla="*/ 455800 w 911600"/>
                <a:gd name="connsiteY1" fmla="*/ 0 h 911600"/>
                <a:gd name="connsiteX2" fmla="*/ 911600 w 911600"/>
                <a:gd name="connsiteY2" fmla="*/ 455800 h 911600"/>
                <a:gd name="connsiteX3" fmla="*/ 455800 w 911600"/>
                <a:gd name="connsiteY3" fmla="*/ 911600 h 911600"/>
                <a:gd name="connsiteX4" fmla="*/ 0 w 911600"/>
                <a:gd name="connsiteY4" fmla="*/ 455800 h 91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600" h="911600">
                  <a:moveTo>
                    <a:pt x="0" y="455800"/>
                  </a:moveTo>
                  <a:cubicBezTo>
                    <a:pt x="0" y="204069"/>
                    <a:pt x="204069" y="0"/>
                    <a:pt x="455800" y="0"/>
                  </a:cubicBezTo>
                  <a:cubicBezTo>
                    <a:pt x="707531" y="0"/>
                    <a:pt x="911600" y="204069"/>
                    <a:pt x="911600" y="455800"/>
                  </a:cubicBezTo>
                  <a:cubicBezTo>
                    <a:pt x="911600" y="707531"/>
                    <a:pt x="707531" y="911600"/>
                    <a:pt x="455800" y="911600"/>
                  </a:cubicBezTo>
                  <a:cubicBezTo>
                    <a:pt x="204069" y="911600"/>
                    <a:pt x="0" y="707531"/>
                    <a:pt x="0" y="455800"/>
                  </a:cubicBezTo>
                  <a:close/>
                </a:path>
              </a:pathLst>
            </a:custGeom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200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200" dirty="0" smtClean="0">
                  <a:solidFill>
                    <a:srgbClr val="FFFFFF"/>
                  </a:solidFill>
                </a:rPr>
                <a:t>Clean</a:t>
              </a:r>
              <a:br>
                <a:rPr lang="fr-BE" sz="1200" dirty="0" smtClean="0">
                  <a:solidFill>
                    <a:srgbClr val="FFFFFF"/>
                  </a:solidFill>
                </a:rPr>
              </a:br>
              <a:r>
                <a:rPr lang="fr-BE" sz="1200" dirty="0" smtClean="0">
                  <a:solidFill>
                    <a:srgbClr val="FFFFFF"/>
                  </a:solidFill>
                </a:rPr>
                <a:t>Sky</a:t>
              </a:r>
              <a:br>
                <a:rPr lang="fr-BE" sz="1200" dirty="0" smtClean="0">
                  <a:solidFill>
                    <a:srgbClr val="FFFFFF"/>
                  </a:solidFill>
                </a:rPr>
              </a:br>
              <a:r>
                <a:rPr lang="fr-BE" sz="1200" dirty="0" smtClean="0">
                  <a:solidFill>
                    <a:srgbClr val="FFFFFF"/>
                  </a:solidFill>
                </a:rPr>
                <a:t>2</a:t>
              </a:r>
              <a:endParaRPr lang="fr-BE" sz="1200" dirty="0">
                <a:solidFill>
                  <a:srgbClr val="FFFFFF"/>
                </a:solidFill>
              </a:endParaRPr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7078882" y="4563178"/>
              <a:ext cx="911600" cy="911600"/>
            </a:xfrm>
            <a:custGeom>
              <a:avLst/>
              <a:gdLst>
                <a:gd name="connsiteX0" fmla="*/ 0 w 911600"/>
                <a:gd name="connsiteY0" fmla="*/ 455800 h 911600"/>
                <a:gd name="connsiteX1" fmla="*/ 455800 w 911600"/>
                <a:gd name="connsiteY1" fmla="*/ 0 h 911600"/>
                <a:gd name="connsiteX2" fmla="*/ 911600 w 911600"/>
                <a:gd name="connsiteY2" fmla="*/ 455800 h 911600"/>
                <a:gd name="connsiteX3" fmla="*/ 455800 w 911600"/>
                <a:gd name="connsiteY3" fmla="*/ 911600 h 911600"/>
                <a:gd name="connsiteX4" fmla="*/ 0 w 911600"/>
                <a:gd name="connsiteY4" fmla="*/ 455800 h 91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600" h="911600">
                  <a:moveTo>
                    <a:pt x="0" y="455800"/>
                  </a:moveTo>
                  <a:cubicBezTo>
                    <a:pt x="0" y="204069"/>
                    <a:pt x="204069" y="0"/>
                    <a:pt x="455800" y="0"/>
                  </a:cubicBezTo>
                  <a:cubicBezTo>
                    <a:pt x="707531" y="0"/>
                    <a:pt x="911600" y="204069"/>
                    <a:pt x="911600" y="455800"/>
                  </a:cubicBezTo>
                  <a:cubicBezTo>
                    <a:pt x="911600" y="707531"/>
                    <a:pt x="707531" y="911600"/>
                    <a:pt x="455800" y="911600"/>
                  </a:cubicBezTo>
                  <a:cubicBezTo>
                    <a:pt x="204069" y="911600"/>
                    <a:pt x="0" y="707531"/>
                    <a:pt x="0" y="45580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BBI</a:t>
              </a:r>
              <a:endParaRPr lang="fr-BE" sz="1400" dirty="0">
                <a:solidFill>
                  <a:srgbClr val="FFFFFF"/>
                </a:solidFill>
              </a:endParaRPr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5641677" y="4563178"/>
              <a:ext cx="911600" cy="911600"/>
            </a:xfrm>
            <a:custGeom>
              <a:avLst/>
              <a:gdLst>
                <a:gd name="connsiteX0" fmla="*/ 0 w 911600"/>
                <a:gd name="connsiteY0" fmla="*/ 455800 h 911600"/>
                <a:gd name="connsiteX1" fmla="*/ 455800 w 911600"/>
                <a:gd name="connsiteY1" fmla="*/ 0 h 911600"/>
                <a:gd name="connsiteX2" fmla="*/ 911600 w 911600"/>
                <a:gd name="connsiteY2" fmla="*/ 455800 h 911600"/>
                <a:gd name="connsiteX3" fmla="*/ 455800 w 911600"/>
                <a:gd name="connsiteY3" fmla="*/ 911600 h 911600"/>
                <a:gd name="connsiteX4" fmla="*/ 0 w 911600"/>
                <a:gd name="connsiteY4" fmla="*/ 455800 h 91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600" h="911600">
                  <a:moveTo>
                    <a:pt x="0" y="455800"/>
                  </a:moveTo>
                  <a:cubicBezTo>
                    <a:pt x="0" y="204069"/>
                    <a:pt x="204069" y="0"/>
                    <a:pt x="455800" y="0"/>
                  </a:cubicBezTo>
                  <a:cubicBezTo>
                    <a:pt x="707531" y="0"/>
                    <a:pt x="911600" y="204069"/>
                    <a:pt x="911600" y="455800"/>
                  </a:cubicBezTo>
                  <a:cubicBezTo>
                    <a:pt x="911600" y="707531"/>
                    <a:pt x="707531" y="911600"/>
                    <a:pt x="455800" y="911600"/>
                  </a:cubicBezTo>
                  <a:cubicBezTo>
                    <a:pt x="204069" y="911600"/>
                    <a:pt x="0" y="707531"/>
                    <a:pt x="0" y="45580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200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100" dirty="0">
                  <a:solidFill>
                    <a:srgbClr val="FFFFFF"/>
                  </a:solidFill>
                </a:rPr>
                <a:t>SESAR</a:t>
              </a:r>
              <a:br>
                <a:rPr lang="fr-BE" sz="1100" dirty="0">
                  <a:solidFill>
                    <a:srgbClr val="FFFFFF"/>
                  </a:solidFill>
                </a:rPr>
              </a:br>
              <a:r>
                <a:rPr lang="fr-BE" sz="110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4745594" y="3439525"/>
              <a:ext cx="911600" cy="911600"/>
            </a:xfrm>
            <a:custGeom>
              <a:avLst/>
              <a:gdLst>
                <a:gd name="connsiteX0" fmla="*/ 0 w 911600"/>
                <a:gd name="connsiteY0" fmla="*/ 455800 h 911600"/>
                <a:gd name="connsiteX1" fmla="*/ 455800 w 911600"/>
                <a:gd name="connsiteY1" fmla="*/ 0 h 911600"/>
                <a:gd name="connsiteX2" fmla="*/ 911600 w 911600"/>
                <a:gd name="connsiteY2" fmla="*/ 455800 h 911600"/>
                <a:gd name="connsiteX3" fmla="*/ 455800 w 911600"/>
                <a:gd name="connsiteY3" fmla="*/ 911600 h 911600"/>
                <a:gd name="connsiteX4" fmla="*/ 0 w 911600"/>
                <a:gd name="connsiteY4" fmla="*/ 455800 h 91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600" h="911600">
                  <a:moveTo>
                    <a:pt x="0" y="455800"/>
                  </a:moveTo>
                  <a:cubicBezTo>
                    <a:pt x="0" y="204069"/>
                    <a:pt x="204069" y="0"/>
                    <a:pt x="455800" y="0"/>
                  </a:cubicBezTo>
                  <a:cubicBezTo>
                    <a:pt x="707531" y="0"/>
                    <a:pt x="911600" y="204069"/>
                    <a:pt x="911600" y="455800"/>
                  </a:cubicBezTo>
                  <a:cubicBezTo>
                    <a:pt x="911600" y="707531"/>
                    <a:pt x="707531" y="911600"/>
                    <a:pt x="455800" y="911600"/>
                  </a:cubicBezTo>
                  <a:cubicBezTo>
                    <a:pt x="204069" y="911600"/>
                    <a:pt x="0" y="707531"/>
                    <a:pt x="0" y="45580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100" dirty="0" smtClean="0">
                  <a:solidFill>
                    <a:srgbClr val="FFFFFF"/>
                  </a:solidFill>
                </a:rPr>
                <a:t>Shift</a:t>
              </a:r>
              <a:br>
                <a:rPr lang="fr-BE" sz="1100" dirty="0" smtClean="0">
                  <a:solidFill>
                    <a:srgbClr val="FFFFFF"/>
                  </a:solidFill>
                </a:rPr>
              </a:br>
              <a:r>
                <a:rPr lang="fr-BE" sz="1100" dirty="0" smtClean="0">
                  <a:solidFill>
                    <a:srgbClr val="FFFFFF"/>
                  </a:solidFill>
                </a:rPr>
                <a:t>2</a:t>
              </a:r>
              <a:br>
                <a:rPr lang="fr-BE" sz="1100" dirty="0" smtClean="0">
                  <a:solidFill>
                    <a:srgbClr val="FFFFFF"/>
                  </a:solidFill>
                </a:rPr>
              </a:br>
              <a:r>
                <a:rPr lang="fr-BE" sz="1100" dirty="0" smtClean="0">
                  <a:solidFill>
                    <a:srgbClr val="FFFFFF"/>
                  </a:solidFill>
                </a:rPr>
                <a:t>Rail</a:t>
              </a:r>
              <a:endParaRPr lang="fr-BE" sz="1100" dirty="0">
                <a:solidFill>
                  <a:srgbClr val="FFFFFF"/>
                </a:solidFill>
              </a:endParaRPr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5065402" y="2038353"/>
              <a:ext cx="911600" cy="911600"/>
            </a:xfrm>
            <a:custGeom>
              <a:avLst/>
              <a:gdLst>
                <a:gd name="connsiteX0" fmla="*/ 0 w 911600"/>
                <a:gd name="connsiteY0" fmla="*/ 455800 h 911600"/>
                <a:gd name="connsiteX1" fmla="*/ 455800 w 911600"/>
                <a:gd name="connsiteY1" fmla="*/ 0 h 911600"/>
                <a:gd name="connsiteX2" fmla="*/ 911600 w 911600"/>
                <a:gd name="connsiteY2" fmla="*/ 455800 h 911600"/>
                <a:gd name="connsiteX3" fmla="*/ 455800 w 911600"/>
                <a:gd name="connsiteY3" fmla="*/ 911600 h 911600"/>
                <a:gd name="connsiteX4" fmla="*/ 0 w 911600"/>
                <a:gd name="connsiteY4" fmla="*/ 455800 h 91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600" h="911600">
                  <a:moveTo>
                    <a:pt x="0" y="455800"/>
                  </a:moveTo>
                  <a:cubicBezTo>
                    <a:pt x="0" y="204069"/>
                    <a:pt x="204069" y="0"/>
                    <a:pt x="455800" y="0"/>
                  </a:cubicBezTo>
                  <a:cubicBezTo>
                    <a:pt x="707531" y="0"/>
                    <a:pt x="911600" y="204069"/>
                    <a:pt x="911600" y="455800"/>
                  </a:cubicBezTo>
                  <a:cubicBezTo>
                    <a:pt x="911600" y="707531"/>
                    <a:pt x="707531" y="911600"/>
                    <a:pt x="455800" y="911600"/>
                  </a:cubicBezTo>
                  <a:cubicBezTo>
                    <a:pt x="204069" y="911600"/>
                    <a:pt x="0" y="707531"/>
                    <a:pt x="0" y="45580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200" dirty="0" smtClean="0">
                  <a:solidFill>
                    <a:srgbClr val="FFFFFF"/>
                  </a:solidFill>
                </a:rPr>
                <a:t>ECSEL</a:t>
              </a:r>
              <a:endParaRPr lang="fr-BE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4470229" y="4938864"/>
            <a:ext cx="911600" cy="987098"/>
            <a:chOff x="925661" y="3150402"/>
            <a:chExt cx="911600" cy="911600"/>
          </a:xfrm>
          <a:scene3d>
            <a:camera prst="perspectiveContrastingRightFacing" fov="2100000">
              <a:rot lat="624000" lon="18936000" rev="510000"/>
            </a:camera>
            <a:lightRig rig="freezing" dir="t">
              <a:rot lat="0" lon="0" rev="9600000"/>
            </a:lightRig>
          </a:scene3d>
        </p:grpSpPr>
        <p:sp>
          <p:nvSpPr>
            <p:cNvPr id="64" name="Ellipse 63"/>
            <p:cNvSpPr/>
            <p:nvPr/>
          </p:nvSpPr>
          <p:spPr>
            <a:xfrm>
              <a:off x="925661" y="3150402"/>
              <a:ext cx="911600" cy="91160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Ellipse 4"/>
            <p:cNvSpPr/>
            <p:nvPr/>
          </p:nvSpPr>
          <p:spPr>
            <a:xfrm>
              <a:off x="1059162" y="3283903"/>
              <a:ext cx="644598" cy="644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800" dirty="0" smtClean="0">
                  <a:solidFill>
                    <a:srgbClr val="FFFFFF"/>
                  </a:solidFill>
                </a:rPr>
                <a:t>EIT</a:t>
              </a:r>
              <a:endParaRPr lang="fr-BE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1074041" y="1326095"/>
            <a:ext cx="911600" cy="911600"/>
            <a:chOff x="925661" y="3150402"/>
            <a:chExt cx="911600" cy="911600"/>
          </a:xfrm>
          <a:scene3d>
            <a:camera prst="perspectiveContrastingRightFacing" fov="2100000">
              <a:rot lat="624000" lon="18936000" rev="510000"/>
            </a:camera>
            <a:lightRig rig="freezing" dir="t">
              <a:rot lat="0" lon="0" rev="9600000"/>
            </a:lightRig>
          </a:scene3d>
        </p:grpSpPr>
        <p:sp>
          <p:nvSpPr>
            <p:cNvPr id="67" name="Ellipse 66"/>
            <p:cNvSpPr/>
            <p:nvPr/>
          </p:nvSpPr>
          <p:spPr>
            <a:xfrm>
              <a:off x="925661" y="3150402"/>
              <a:ext cx="911600" cy="91160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Ellipse 4"/>
            <p:cNvSpPr/>
            <p:nvPr/>
          </p:nvSpPr>
          <p:spPr>
            <a:xfrm>
              <a:off x="1059162" y="3283903"/>
              <a:ext cx="644598" cy="644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800" dirty="0" smtClean="0">
                  <a:solidFill>
                    <a:srgbClr val="FFFFFF"/>
                  </a:solidFill>
                </a:rPr>
                <a:t>EIB</a:t>
              </a:r>
              <a:endParaRPr lang="fr-BE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D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charset="0"/>
                <a:cs typeface="Arial" charset="0"/>
              </a:rPr>
              <a:t>The </a:t>
            </a:r>
            <a:r>
              <a:rPr lang="en-GB" sz="2400" b="1" dirty="0" smtClean="0">
                <a:solidFill>
                  <a:srgbClr val="FFD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charset="0"/>
                <a:cs typeface="Arial" charset="0"/>
              </a:rPr>
              <a:t>Family 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-352099" y="2508554"/>
            <a:ext cx="6356790" cy="2806870"/>
            <a:chOff x="374494" y="1628800"/>
            <a:chExt cx="8348882" cy="3686487"/>
          </a:xfrm>
          <a:scene3d>
            <a:camera prst="perspectiveContrastingRightFacing" fov="2100000">
              <a:rot lat="623785" lon="18936000" rev="600000"/>
            </a:camera>
            <a:lightRig rig="freezing" dir="t">
              <a:rot lat="0" lon="0" rev="9600000"/>
            </a:lightRig>
          </a:scene3d>
        </p:grpSpPr>
        <p:sp>
          <p:nvSpPr>
            <p:cNvPr id="70" name="Freeform 37"/>
            <p:cNvSpPr/>
            <p:nvPr/>
          </p:nvSpPr>
          <p:spPr>
            <a:xfrm>
              <a:off x="3882107" y="3515087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CLIMA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71" name="Hexagon 40"/>
            <p:cNvSpPr/>
            <p:nvPr/>
          </p:nvSpPr>
          <p:spPr>
            <a:xfrm>
              <a:off x="3644363" y="3906862"/>
              <a:ext cx="161544" cy="13930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Freeform 41"/>
            <p:cNvSpPr/>
            <p:nvPr/>
          </p:nvSpPr>
          <p:spPr>
            <a:xfrm>
              <a:off x="5035328" y="2863794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EAC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73" name="Freeform 45"/>
            <p:cNvSpPr/>
            <p:nvPr/>
          </p:nvSpPr>
          <p:spPr>
            <a:xfrm>
              <a:off x="3882107" y="2276872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MOVE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77" name="Freeform 49"/>
            <p:cNvSpPr/>
            <p:nvPr/>
          </p:nvSpPr>
          <p:spPr>
            <a:xfrm>
              <a:off x="6187456" y="2276872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ENTR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78" name="Freeform 53"/>
            <p:cNvSpPr/>
            <p:nvPr/>
          </p:nvSpPr>
          <p:spPr>
            <a:xfrm>
              <a:off x="2715432" y="2863794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JRC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79" name="Freeform 54"/>
            <p:cNvSpPr/>
            <p:nvPr/>
          </p:nvSpPr>
          <p:spPr>
            <a:xfrm>
              <a:off x="6187456" y="3515087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CNCT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80" name="Freeform 55"/>
            <p:cNvSpPr/>
            <p:nvPr/>
          </p:nvSpPr>
          <p:spPr>
            <a:xfrm>
              <a:off x="5035328" y="1628800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AGRI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81" name="Freeform 56"/>
            <p:cNvSpPr/>
            <p:nvPr/>
          </p:nvSpPr>
          <p:spPr>
            <a:xfrm>
              <a:off x="2715432" y="1628800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COMM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82" name="Freeform 57"/>
            <p:cNvSpPr/>
            <p:nvPr/>
          </p:nvSpPr>
          <p:spPr>
            <a:xfrm>
              <a:off x="7339584" y="2863794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RTD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83" name="Freeform 58"/>
            <p:cNvSpPr/>
            <p:nvPr/>
          </p:nvSpPr>
          <p:spPr>
            <a:xfrm>
              <a:off x="5035328" y="4112769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ENER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84" name="Freeform 59"/>
            <p:cNvSpPr/>
            <p:nvPr/>
          </p:nvSpPr>
          <p:spPr>
            <a:xfrm>
              <a:off x="2715432" y="4112769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ENV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85" name="Freeform 60"/>
            <p:cNvSpPr/>
            <p:nvPr/>
          </p:nvSpPr>
          <p:spPr>
            <a:xfrm>
              <a:off x="1547664" y="2276872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DEVCO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86" name="Freeform 61"/>
            <p:cNvSpPr/>
            <p:nvPr/>
          </p:nvSpPr>
          <p:spPr>
            <a:xfrm>
              <a:off x="1547664" y="3515087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SANCO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87" name="Freeform 57"/>
            <p:cNvSpPr/>
            <p:nvPr/>
          </p:nvSpPr>
          <p:spPr>
            <a:xfrm>
              <a:off x="374494" y="2889247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ECHO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88" name="Freeform 59"/>
            <p:cNvSpPr/>
            <p:nvPr/>
          </p:nvSpPr>
          <p:spPr>
            <a:xfrm>
              <a:off x="374494" y="4127462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3E6FD2"/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14301" tIns="229673" rIns="214301" bIns="229673" numCol="1" spcCol="1270" anchor="ctr" anchorCtr="0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dirty="0" smtClean="0">
                  <a:solidFill>
                    <a:srgbClr val="FFFFFF"/>
                  </a:solidFill>
                </a:rPr>
                <a:t>MARE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7052691" y="1144536"/>
            <a:ext cx="2227143" cy="2227143"/>
            <a:chOff x="2343144" y="1458278"/>
            <a:chExt cx="2557524" cy="2557524"/>
          </a:xfrm>
          <a:scene3d>
            <a:camera prst="orthographicFront">
              <a:rot lat="297727" lon="2700019" rev="21547768"/>
            </a:camera>
            <a:lightRig rig="freezing" dir="t">
              <a:rot lat="0" lon="0" rev="5400000"/>
            </a:lightRig>
          </a:scene3d>
        </p:grpSpPr>
        <p:sp>
          <p:nvSpPr>
            <p:cNvPr id="60" name="Arc plein 59"/>
            <p:cNvSpPr/>
            <p:nvPr/>
          </p:nvSpPr>
          <p:spPr>
            <a:xfrm>
              <a:off x="2637456" y="1752590"/>
              <a:ext cx="1968901" cy="1968901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gradFill rotWithShape="0">
              <a:gsLst>
                <a:gs pos="0">
                  <a:schemeClr val="accent1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Arc plein 60"/>
            <p:cNvSpPr/>
            <p:nvPr/>
          </p:nvSpPr>
          <p:spPr>
            <a:xfrm>
              <a:off x="2637456" y="1752590"/>
              <a:ext cx="1968901" cy="1968901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Arc plein 61"/>
            <p:cNvSpPr/>
            <p:nvPr/>
          </p:nvSpPr>
          <p:spPr>
            <a:xfrm>
              <a:off x="2637456" y="1752590"/>
              <a:ext cx="1968901" cy="1968901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Arc plein 62"/>
            <p:cNvSpPr/>
            <p:nvPr/>
          </p:nvSpPr>
          <p:spPr>
            <a:xfrm>
              <a:off x="2637456" y="1752590"/>
              <a:ext cx="1968901" cy="1968901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gradFill rotWithShape="0">
              <a:gsLst>
                <a:gs pos="0">
                  <a:schemeClr val="accent1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Forme libre 88"/>
            <p:cNvSpPr/>
            <p:nvPr/>
          </p:nvSpPr>
          <p:spPr>
            <a:xfrm>
              <a:off x="3168841" y="2283975"/>
              <a:ext cx="906131" cy="906131"/>
            </a:xfrm>
            <a:custGeom>
              <a:avLst/>
              <a:gdLst>
                <a:gd name="connsiteX0" fmla="*/ 0 w 906131"/>
                <a:gd name="connsiteY0" fmla="*/ 453066 h 906131"/>
                <a:gd name="connsiteX1" fmla="*/ 453066 w 906131"/>
                <a:gd name="connsiteY1" fmla="*/ 0 h 906131"/>
                <a:gd name="connsiteX2" fmla="*/ 906132 w 906131"/>
                <a:gd name="connsiteY2" fmla="*/ 453066 h 906131"/>
                <a:gd name="connsiteX3" fmla="*/ 453066 w 906131"/>
                <a:gd name="connsiteY3" fmla="*/ 906132 h 906131"/>
                <a:gd name="connsiteX4" fmla="*/ 0 w 906131"/>
                <a:gd name="connsiteY4" fmla="*/ 453066 h 90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131" h="906131">
                  <a:moveTo>
                    <a:pt x="0" y="453066"/>
                  </a:moveTo>
                  <a:cubicBezTo>
                    <a:pt x="0" y="202845"/>
                    <a:pt x="202845" y="0"/>
                    <a:pt x="453066" y="0"/>
                  </a:cubicBezTo>
                  <a:cubicBezTo>
                    <a:pt x="703287" y="0"/>
                    <a:pt x="906132" y="202845"/>
                    <a:pt x="906132" y="453066"/>
                  </a:cubicBezTo>
                  <a:cubicBezTo>
                    <a:pt x="906132" y="703287"/>
                    <a:pt x="703287" y="906132"/>
                    <a:pt x="453066" y="906132"/>
                  </a:cubicBezTo>
                  <a:cubicBezTo>
                    <a:pt x="202845" y="906132"/>
                    <a:pt x="0" y="703287"/>
                    <a:pt x="0" y="45306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830" tIns="156830" rIns="156830" bIns="15683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400" b="0" dirty="0" smtClean="0">
                  <a:solidFill>
                    <a:srgbClr val="FFFFFF"/>
                  </a:solidFill>
                </a:rPr>
                <a:t>P2Ps</a:t>
              </a:r>
              <a:endParaRPr lang="fr-BE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90" name="Forme libre 89"/>
            <p:cNvSpPr/>
            <p:nvPr/>
          </p:nvSpPr>
          <p:spPr>
            <a:xfrm>
              <a:off x="3304761" y="1458278"/>
              <a:ext cx="634291" cy="634291"/>
            </a:xfrm>
            <a:custGeom>
              <a:avLst/>
              <a:gdLst>
                <a:gd name="connsiteX0" fmla="*/ 0 w 634291"/>
                <a:gd name="connsiteY0" fmla="*/ 317146 h 634291"/>
                <a:gd name="connsiteX1" fmla="*/ 317146 w 634291"/>
                <a:gd name="connsiteY1" fmla="*/ 0 h 634291"/>
                <a:gd name="connsiteX2" fmla="*/ 634292 w 634291"/>
                <a:gd name="connsiteY2" fmla="*/ 317146 h 634291"/>
                <a:gd name="connsiteX3" fmla="*/ 317146 w 634291"/>
                <a:gd name="connsiteY3" fmla="*/ 634292 h 634291"/>
                <a:gd name="connsiteX4" fmla="*/ 0 w 634291"/>
                <a:gd name="connsiteY4" fmla="*/ 317146 h 63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291" h="634291">
                  <a:moveTo>
                    <a:pt x="0" y="317146"/>
                  </a:moveTo>
                  <a:cubicBezTo>
                    <a:pt x="0" y="141991"/>
                    <a:pt x="141991" y="0"/>
                    <a:pt x="317146" y="0"/>
                  </a:cubicBezTo>
                  <a:cubicBezTo>
                    <a:pt x="492301" y="0"/>
                    <a:pt x="634292" y="141991"/>
                    <a:pt x="634292" y="317146"/>
                  </a:cubicBezTo>
                  <a:cubicBezTo>
                    <a:pt x="634292" y="492301"/>
                    <a:pt x="492301" y="634292"/>
                    <a:pt x="317146" y="634292"/>
                  </a:cubicBezTo>
                  <a:cubicBezTo>
                    <a:pt x="141991" y="634292"/>
                    <a:pt x="0" y="492301"/>
                    <a:pt x="0" y="31714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890" tIns="92890" rIns="92890" bIns="928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fr-BE" sz="700" dirty="0" smtClean="0">
                  <a:solidFill>
                    <a:srgbClr val="FFFFFF"/>
                  </a:solidFill>
                </a:rPr>
                <a:t>EDCTP 2</a:t>
              </a:r>
              <a:endParaRPr lang="fr-BE" sz="700" dirty="0">
                <a:solidFill>
                  <a:srgbClr val="FFFFFF"/>
                </a:solidFill>
              </a:endParaRPr>
            </a:p>
          </p:txBody>
        </p:sp>
        <p:sp>
          <p:nvSpPr>
            <p:cNvPr id="91" name="Forme libre 90"/>
            <p:cNvSpPr/>
            <p:nvPr/>
          </p:nvSpPr>
          <p:spPr>
            <a:xfrm>
              <a:off x="4266377" y="2419895"/>
              <a:ext cx="634291" cy="634291"/>
            </a:xfrm>
            <a:custGeom>
              <a:avLst/>
              <a:gdLst>
                <a:gd name="connsiteX0" fmla="*/ 0 w 634291"/>
                <a:gd name="connsiteY0" fmla="*/ 317146 h 634291"/>
                <a:gd name="connsiteX1" fmla="*/ 317146 w 634291"/>
                <a:gd name="connsiteY1" fmla="*/ 0 h 634291"/>
                <a:gd name="connsiteX2" fmla="*/ 634292 w 634291"/>
                <a:gd name="connsiteY2" fmla="*/ 317146 h 634291"/>
                <a:gd name="connsiteX3" fmla="*/ 317146 w 634291"/>
                <a:gd name="connsiteY3" fmla="*/ 634292 h 634291"/>
                <a:gd name="connsiteX4" fmla="*/ 0 w 634291"/>
                <a:gd name="connsiteY4" fmla="*/ 317146 h 63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291" h="634291">
                  <a:moveTo>
                    <a:pt x="0" y="317146"/>
                  </a:moveTo>
                  <a:cubicBezTo>
                    <a:pt x="0" y="141991"/>
                    <a:pt x="141991" y="0"/>
                    <a:pt x="317146" y="0"/>
                  </a:cubicBezTo>
                  <a:cubicBezTo>
                    <a:pt x="492301" y="0"/>
                    <a:pt x="634292" y="141991"/>
                    <a:pt x="634292" y="317146"/>
                  </a:cubicBezTo>
                  <a:cubicBezTo>
                    <a:pt x="634292" y="492301"/>
                    <a:pt x="492301" y="634292"/>
                    <a:pt x="317146" y="634292"/>
                  </a:cubicBezTo>
                  <a:cubicBezTo>
                    <a:pt x="141991" y="634292"/>
                    <a:pt x="0" y="492301"/>
                    <a:pt x="0" y="31714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890" tIns="92890" rIns="92890" bIns="92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1200" dirty="0" smtClean="0">
                  <a:solidFill>
                    <a:srgbClr val="FFFFFF"/>
                  </a:solidFill>
                </a:rPr>
                <a:t>AAL 2</a:t>
              </a:r>
              <a:endParaRPr lang="fr-BE" sz="1200" dirty="0">
                <a:solidFill>
                  <a:srgbClr val="FFFFFF"/>
                </a:solidFill>
              </a:endParaRPr>
            </a:p>
          </p:txBody>
        </p:sp>
        <p:sp>
          <p:nvSpPr>
            <p:cNvPr id="92" name="Forme libre 91"/>
            <p:cNvSpPr/>
            <p:nvPr/>
          </p:nvSpPr>
          <p:spPr>
            <a:xfrm>
              <a:off x="3304761" y="3381511"/>
              <a:ext cx="634291" cy="634291"/>
            </a:xfrm>
            <a:custGeom>
              <a:avLst/>
              <a:gdLst>
                <a:gd name="connsiteX0" fmla="*/ 0 w 634291"/>
                <a:gd name="connsiteY0" fmla="*/ 317146 h 634291"/>
                <a:gd name="connsiteX1" fmla="*/ 317146 w 634291"/>
                <a:gd name="connsiteY1" fmla="*/ 0 h 634291"/>
                <a:gd name="connsiteX2" fmla="*/ 634292 w 634291"/>
                <a:gd name="connsiteY2" fmla="*/ 317146 h 634291"/>
                <a:gd name="connsiteX3" fmla="*/ 317146 w 634291"/>
                <a:gd name="connsiteY3" fmla="*/ 634292 h 634291"/>
                <a:gd name="connsiteX4" fmla="*/ 0 w 634291"/>
                <a:gd name="connsiteY4" fmla="*/ 317146 h 63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291" h="634291">
                  <a:moveTo>
                    <a:pt x="0" y="317146"/>
                  </a:moveTo>
                  <a:cubicBezTo>
                    <a:pt x="0" y="141991"/>
                    <a:pt x="141991" y="0"/>
                    <a:pt x="317146" y="0"/>
                  </a:cubicBezTo>
                  <a:cubicBezTo>
                    <a:pt x="492301" y="0"/>
                    <a:pt x="634292" y="141991"/>
                    <a:pt x="634292" y="317146"/>
                  </a:cubicBezTo>
                  <a:cubicBezTo>
                    <a:pt x="634292" y="492301"/>
                    <a:pt x="492301" y="634292"/>
                    <a:pt x="317146" y="634292"/>
                  </a:cubicBezTo>
                  <a:cubicBezTo>
                    <a:pt x="141991" y="634292"/>
                    <a:pt x="0" y="492301"/>
                    <a:pt x="0" y="31714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890" tIns="104320" rIns="92890" bIns="10432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fr-BE" sz="700" dirty="0" smtClean="0">
                  <a:solidFill>
                    <a:srgbClr val="FFFFFF"/>
                  </a:solidFill>
                </a:rPr>
                <a:t>EURO</a:t>
              </a:r>
              <a:br>
                <a:rPr lang="fr-BE" sz="700" dirty="0" smtClean="0">
                  <a:solidFill>
                    <a:srgbClr val="FFFFFF"/>
                  </a:solidFill>
                </a:rPr>
              </a:br>
              <a:r>
                <a:rPr lang="fr-BE" sz="700" dirty="0" smtClean="0">
                  <a:solidFill>
                    <a:srgbClr val="FFFFFF"/>
                  </a:solidFill>
                </a:rPr>
                <a:t>STARS 2</a:t>
              </a:r>
              <a:endParaRPr lang="fr-BE" sz="700" dirty="0">
                <a:solidFill>
                  <a:srgbClr val="FFFFFF"/>
                </a:solidFill>
              </a:endParaRPr>
            </a:p>
          </p:txBody>
        </p:sp>
        <p:sp>
          <p:nvSpPr>
            <p:cNvPr id="93" name="Forme libre 92"/>
            <p:cNvSpPr/>
            <p:nvPr/>
          </p:nvSpPr>
          <p:spPr>
            <a:xfrm>
              <a:off x="2343144" y="2419895"/>
              <a:ext cx="634291" cy="634291"/>
            </a:xfrm>
            <a:custGeom>
              <a:avLst/>
              <a:gdLst>
                <a:gd name="connsiteX0" fmla="*/ 0 w 634291"/>
                <a:gd name="connsiteY0" fmla="*/ 317146 h 634291"/>
                <a:gd name="connsiteX1" fmla="*/ 317146 w 634291"/>
                <a:gd name="connsiteY1" fmla="*/ 0 h 634291"/>
                <a:gd name="connsiteX2" fmla="*/ 634292 w 634291"/>
                <a:gd name="connsiteY2" fmla="*/ 317146 h 634291"/>
                <a:gd name="connsiteX3" fmla="*/ 317146 w 634291"/>
                <a:gd name="connsiteY3" fmla="*/ 634292 h 634291"/>
                <a:gd name="connsiteX4" fmla="*/ 0 w 634291"/>
                <a:gd name="connsiteY4" fmla="*/ 317146 h 63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291" h="634291">
                  <a:moveTo>
                    <a:pt x="0" y="317146"/>
                  </a:moveTo>
                  <a:cubicBezTo>
                    <a:pt x="0" y="141991"/>
                    <a:pt x="141991" y="0"/>
                    <a:pt x="317146" y="0"/>
                  </a:cubicBezTo>
                  <a:cubicBezTo>
                    <a:pt x="492301" y="0"/>
                    <a:pt x="634292" y="141991"/>
                    <a:pt x="634292" y="317146"/>
                  </a:cubicBezTo>
                  <a:cubicBezTo>
                    <a:pt x="634292" y="492301"/>
                    <a:pt x="492301" y="634292"/>
                    <a:pt x="317146" y="634292"/>
                  </a:cubicBezTo>
                  <a:cubicBezTo>
                    <a:pt x="141991" y="634292"/>
                    <a:pt x="0" y="492301"/>
                    <a:pt x="0" y="31714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890" tIns="92890" rIns="92890" bIns="928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fr-BE" sz="700" dirty="0" smtClean="0">
                  <a:solidFill>
                    <a:srgbClr val="FFFFFF"/>
                  </a:solidFill>
                </a:rPr>
                <a:t>EMPIR</a:t>
              </a:r>
              <a:endParaRPr lang="fr-BE" sz="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Forme libre 9"/>
          <p:cNvSpPr/>
          <p:nvPr/>
        </p:nvSpPr>
        <p:spPr bwMode="auto">
          <a:xfrm>
            <a:off x="1833836" y="2290461"/>
            <a:ext cx="2986088" cy="2809875"/>
          </a:xfrm>
          <a:custGeom>
            <a:avLst/>
            <a:gdLst>
              <a:gd name="connsiteX0" fmla="*/ 647700 w 2986088"/>
              <a:gd name="connsiteY0" fmla="*/ 776288 h 2809875"/>
              <a:gd name="connsiteX1" fmla="*/ 1085850 w 2986088"/>
              <a:gd name="connsiteY1" fmla="*/ 642938 h 2809875"/>
              <a:gd name="connsiteX2" fmla="*/ 1185863 w 2986088"/>
              <a:gd name="connsiteY2" fmla="*/ 109538 h 2809875"/>
              <a:gd name="connsiteX3" fmla="*/ 1595438 w 2986088"/>
              <a:gd name="connsiteY3" fmla="*/ 0 h 2809875"/>
              <a:gd name="connsiteX4" fmla="*/ 1828800 w 2986088"/>
              <a:gd name="connsiteY4" fmla="*/ 414338 h 2809875"/>
              <a:gd name="connsiteX5" fmla="*/ 2214563 w 2986088"/>
              <a:gd name="connsiteY5" fmla="*/ 300038 h 2809875"/>
              <a:gd name="connsiteX6" fmla="*/ 2414588 w 2986088"/>
              <a:gd name="connsiteY6" fmla="*/ 657225 h 2809875"/>
              <a:gd name="connsiteX7" fmla="*/ 2781300 w 2986088"/>
              <a:gd name="connsiteY7" fmla="*/ 538163 h 2809875"/>
              <a:gd name="connsiteX8" fmla="*/ 2986088 w 2986088"/>
              <a:gd name="connsiteY8" fmla="*/ 919163 h 2809875"/>
              <a:gd name="connsiteX9" fmla="*/ 2928938 w 2986088"/>
              <a:gd name="connsiteY9" fmla="*/ 1362075 h 2809875"/>
              <a:gd name="connsiteX10" fmla="*/ 2562225 w 2986088"/>
              <a:gd name="connsiteY10" fmla="*/ 1514475 h 2809875"/>
              <a:gd name="connsiteX11" fmla="*/ 2509838 w 2986088"/>
              <a:gd name="connsiteY11" fmla="*/ 2005013 h 2809875"/>
              <a:gd name="connsiteX12" fmla="*/ 2114550 w 2986088"/>
              <a:gd name="connsiteY12" fmla="*/ 2176463 h 2809875"/>
              <a:gd name="connsiteX13" fmla="*/ 2047875 w 2986088"/>
              <a:gd name="connsiteY13" fmla="*/ 2638425 h 2809875"/>
              <a:gd name="connsiteX14" fmla="*/ 1647825 w 2986088"/>
              <a:gd name="connsiteY14" fmla="*/ 2809875 h 2809875"/>
              <a:gd name="connsiteX15" fmla="*/ 1419225 w 2986088"/>
              <a:gd name="connsiteY15" fmla="*/ 2443163 h 2809875"/>
              <a:gd name="connsiteX16" fmla="*/ 1495425 w 2986088"/>
              <a:gd name="connsiteY16" fmla="*/ 1924050 h 2809875"/>
              <a:gd name="connsiteX17" fmla="*/ 1257300 w 2986088"/>
              <a:gd name="connsiteY17" fmla="*/ 1547813 h 2809875"/>
              <a:gd name="connsiteX18" fmla="*/ 804863 w 2986088"/>
              <a:gd name="connsiteY18" fmla="*/ 1724025 h 2809875"/>
              <a:gd name="connsiteX19" fmla="*/ 728663 w 2986088"/>
              <a:gd name="connsiteY19" fmla="*/ 2228850 h 2809875"/>
              <a:gd name="connsiteX20" fmla="*/ 257175 w 2986088"/>
              <a:gd name="connsiteY20" fmla="*/ 2405063 h 2809875"/>
              <a:gd name="connsiteX21" fmla="*/ 0 w 2986088"/>
              <a:gd name="connsiteY21" fmla="*/ 1995488 h 2809875"/>
              <a:gd name="connsiteX22" fmla="*/ 90488 w 2986088"/>
              <a:gd name="connsiteY22" fmla="*/ 1443038 h 2809875"/>
              <a:gd name="connsiteX23" fmla="*/ 561975 w 2986088"/>
              <a:gd name="connsiteY23" fmla="*/ 1290638 h 2809875"/>
              <a:gd name="connsiteX24" fmla="*/ 647700 w 2986088"/>
              <a:gd name="connsiteY24" fmla="*/ 776288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86088" h="2809875">
                <a:moveTo>
                  <a:pt x="647700" y="776288"/>
                </a:moveTo>
                <a:lnTo>
                  <a:pt x="1085850" y="642938"/>
                </a:lnTo>
                <a:lnTo>
                  <a:pt x="1185863" y="109538"/>
                </a:lnTo>
                <a:lnTo>
                  <a:pt x="1595438" y="0"/>
                </a:lnTo>
                <a:lnTo>
                  <a:pt x="1828800" y="414338"/>
                </a:lnTo>
                <a:lnTo>
                  <a:pt x="2214563" y="300038"/>
                </a:lnTo>
                <a:lnTo>
                  <a:pt x="2414588" y="657225"/>
                </a:lnTo>
                <a:lnTo>
                  <a:pt x="2781300" y="538163"/>
                </a:lnTo>
                <a:lnTo>
                  <a:pt x="2986088" y="919163"/>
                </a:lnTo>
                <a:lnTo>
                  <a:pt x="2928938" y="1362075"/>
                </a:lnTo>
                <a:lnTo>
                  <a:pt x="2562225" y="1514475"/>
                </a:lnTo>
                <a:lnTo>
                  <a:pt x="2509838" y="2005013"/>
                </a:lnTo>
                <a:lnTo>
                  <a:pt x="2114550" y="2176463"/>
                </a:lnTo>
                <a:lnTo>
                  <a:pt x="2047875" y="2638425"/>
                </a:lnTo>
                <a:lnTo>
                  <a:pt x="1647825" y="2809875"/>
                </a:lnTo>
                <a:lnTo>
                  <a:pt x="1419225" y="2443163"/>
                </a:lnTo>
                <a:lnTo>
                  <a:pt x="1495425" y="1924050"/>
                </a:lnTo>
                <a:lnTo>
                  <a:pt x="1257300" y="1547813"/>
                </a:lnTo>
                <a:lnTo>
                  <a:pt x="804863" y="1724025"/>
                </a:lnTo>
                <a:lnTo>
                  <a:pt x="728663" y="2228850"/>
                </a:lnTo>
                <a:lnTo>
                  <a:pt x="257175" y="2405063"/>
                </a:lnTo>
                <a:lnTo>
                  <a:pt x="0" y="1995488"/>
                </a:lnTo>
                <a:lnTo>
                  <a:pt x="90488" y="1443038"/>
                </a:lnTo>
                <a:lnTo>
                  <a:pt x="561975" y="1290638"/>
                </a:lnTo>
                <a:lnTo>
                  <a:pt x="647700" y="776288"/>
                </a:lnTo>
                <a:close/>
              </a:path>
            </a:pathLst>
          </a:custGeom>
          <a:solidFill>
            <a:srgbClr val="BDDEFF">
              <a:alpha val="50000"/>
            </a:srgbClr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b="0" dirty="0" smtClean="0">
              <a:solidFill>
                <a:srgbClr val="0F549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A561-2652-4FA0-A2DC-D4FEBF026D33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224364" y="4422397"/>
            <a:ext cx="1355112" cy="363638"/>
          </a:xfrm>
          <a:prstGeom prst="rect">
            <a:avLst/>
          </a:prstGeom>
          <a:solidFill>
            <a:srgbClr val="66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Evaluation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3918" y="3259317"/>
            <a:ext cx="311616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400" b="1" spc="50" dirty="0" smtClean="0">
                <a:ln w="11430"/>
                <a:solidFill>
                  <a:schemeClr val="accent6"/>
                </a:solidFill>
                <a:effectLst/>
              </a:rPr>
              <a:t>harmonized  rules 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400" b="1" spc="50" dirty="0" smtClean="0">
                <a:ln w="11430"/>
                <a:solidFill>
                  <a:schemeClr val="accent6"/>
                </a:solidFill>
                <a:effectLst/>
              </a:rPr>
              <a:t>uniform interpretation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400" b="1" spc="50" dirty="0" smtClean="0">
                <a:ln w="11430"/>
                <a:solidFill>
                  <a:schemeClr val="accent6"/>
                </a:solidFill>
                <a:effectLst/>
              </a:rPr>
              <a:t>standard processes</a:t>
            </a:r>
            <a:endParaRPr lang="en-GB" sz="2000" b="1" cap="none" spc="50" dirty="0" smtClean="0">
              <a:ln w="11430"/>
              <a:solidFill>
                <a:schemeClr val="accent6"/>
              </a:solidFill>
              <a:effectLst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579475" y="3056212"/>
            <a:ext cx="0" cy="23042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7484131" y="3056212"/>
            <a:ext cx="0" cy="23042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Down Arrow 35"/>
          <p:cNvSpPr/>
          <p:nvPr/>
        </p:nvSpPr>
        <p:spPr bwMode="auto">
          <a:xfrm>
            <a:off x="1399455" y="3632276"/>
            <a:ext cx="360040" cy="720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7304111" y="3632276"/>
            <a:ext cx="360040" cy="720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60704" y="4928420"/>
            <a:ext cx="5923427" cy="920308"/>
            <a:chOff x="1560704" y="4928420"/>
            <a:chExt cx="5923427" cy="92030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061" y="5481321"/>
              <a:ext cx="523875" cy="367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Left-Right Arrow 38"/>
            <p:cNvSpPr/>
            <p:nvPr/>
          </p:nvSpPr>
          <p:spPr bwMode="auto">
            <a:xfrm>
              <a:off x="1560704" y="4928420"/>
              <a:ext cx="5923427" cy="576064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88900" h="38100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/>
              <a:r>
                <a:rPr lang="en-GB" b="1" dirty="0" smtClean="0">
                  <a:solidFill>
                    <a:srgbClr val="800000"/>
                  </a:solidFill>
                  <a:latin typeface="Verdana" pitchFamily="34" charset="0"/>
                </a:rPr>
                <a:t>a </a:t>
              </a:r>
              <a:r>
                <a:rPr lang="en-GB" b="1" dirty="0">
                  <a:solidFill>
                    <a:srgbClr val="800000"/>
                  </a:solidFill>
                  <a:latin typeface="Verdana" pitchFamily="34" charset="0"/>
                </a:rPr>
                <a:t>time-bound </a:t>
              </a:r>
              <a:r>
                <a:rPr lang="en-GB" b="1" dirty="0" smtClean="0">
                  <a:solidFill>
                    <a:srgbClr val="800000"/>
                  </a:solidFill>
                  <a:latin typeface="Verdana" pitchFamily="34" charset="0"/>
                </a:rPr>
                <a:t>process</a:t>
              </a:r>
              <a:endParaRPr lang="en-GB" b="1" dirty="0">
                <a:solidFill>
                  <a:srgbClr val="800000"/>
                </a:solidFill>
                <a:latin typeface="Verdana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755575" y="3212022"/>
            <a:ext cx="1647800" cy="5040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1100" b="1" dirty="0">
                <a:solidFill>
                  <a:srgbClr val="800000"/>
                </a:solidFill>
                <a:latin typeface="Verdana" pitchFamily="34" charset="0"/>
              </a:rPr>
              <a:t>Invitation to grant preparation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1579476" y="4420766"/>
            <a:ext cx="5904656" cy="363638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Grant Agreement Preparation (GAP)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484132" y="4420766"/>
            <a:ext cx="1336340" cy="363638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Pre-financing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34218" y="2440037"/>
            <a:ext cx="6392581" cy="736022"/>
            <a:chOff x="1334218" y="2440037"/>
            <a:chExt cx="6392581" cy="73602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255" y="2717036"/>
              <a:ext cx="523875" cy="367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Bent-Up Arrow 50"/>
            <p:cNvSpPr/>
            <p:nvPr/>
          </p:nvSpPr>
          <p:spPr bwMode="auto">
            <a:xfrm flipH="1" flipV="1">
              <a:off x="1334218" y="2449168"/>
              <a:ext cx="5673718" cy="726891"/>
            </a:xfrm>
            <a:prstGeom prst="bentUpArrow">
              <a:avLst>
                <a:gd name="adj1" fmla="val 32194"/>
                <a:gd name="adj2" fmla="val 32199"/>
                <a:gd name="adj3" fmla="val 25000"/>
              </a:avLst>
            </a:prstGeom>
            <a:solidFill>
              <a:srgbClr val="FFD62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" name="Bent-Up Arrow 2"/>
            <p:cNvSpPr/>
            <p:nvPr/>
          </p:nvSpPr>
          <p:spPr bwMode="auto">
            <a:xfrm flipV="1">
              <a:off x="2053081" y="2449168"/>
              <a:ext cx="5673718" cy="726891"/>
            </a:xfrm>
            <a:prstGeom prst="bentUpArrow">
              <a:avLst>
                <a:gd name="adj1" fmla="val 32194"/>
                <a:gd name="adj2" fmla="val 32199"/>
                <a:gd name="adj3" fmla="val 25000"/>
              </a:avLst>
            </a:prstGeom>
            <a:solidFill>
              <a:srgbClr val="FFD62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39384" y="2440037"/>
              <a:ext cx="2188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800000"/>
                  </a:solidFill>
                </a:rPr>
                <a:t>f</a:t>
              </a:r>
              <a:r>
                <a:rPr lang="en-GB" b="1" dirty="0" smtClean="0">
                  <a:solidFill>
                    <a:srgbClr val="800000"/>
                  </a:solidFill>
                </a:rPr>
                <a:t>ully electronic process</a:t>
              </a:r>
              <a:endParaRPr lang="en-GB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0" y="1370875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588" indent="0" algn="ctr" eaLnBrk="1" hangingPunct="1"/>
            <a:r>
              <a:rPr lang="en-GB" sz="2600" dirty="0">
                <a:latin typeface="+mn-lt"/>
              </a:rPr>
              <a:t>H2020 </a:t>
            </a:r>
            <a:r>
              <a:rPr lang="en-GB" sz="2600" dirty="0" smtClean="0">
                <a:latin typeface="+mn-lt"/>
              </a:rPr>
              <a:t>GAP </a:t>
            </a:r>
            <a:r>
              <a:rPr lang="en-GB" sz="2600" dirty="0">
                <a:latin typeface="+mn-lt"/>
              </a:rPr>
              <a:t>– the process </a:t>
            </a:r>
            <a:r>
              <a:rPr lang="en-GB" sz="2600" dirty="0" smtClean="0">
                <a:latin typeface="+mn-lt"/>
              </a:rPr>
              <a:t>overview</a:t>
            </a:r>
            <a:endParaRPr lang="en-GB" sz="2600" dirty="0">
              <a:latin typeface="+mn-lt"/>
            </a:endParaRPr>
          </a:p>
        </p:txBody>
      </p:sp>
      <p:sp>
        <p:nvSpPr>
          <p:cNvPr id="53" name="Rectangle 52"/>
          <p:cNvSpPr>
            <a:spLocks noGrp="1" noChangeArrowheads="1"/>
          </p:cNvSpPr>
          <p:nvPr/>
        </p:nvSpPr>
        <p:spPr bwMode="auto">
          <a:xfrm>
            <a:off x="589086" y="5871695"/>
            <a:ext cx="7965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175" indent="0" algn="ctr" eaLnBrk="1" hangingPunct="1">
              <a:spcAft>
                <a:spcPts val="600"/>
              </a:spcAft>
            </a:pPr>
            <a:r>
              <a:rPr lang="en-GB" sz="1800" b="0" dirty="0" smtClean="0">
                <a:solidFill>
                  <a:srgbClr val="800000"/>
                </a:solidFill>
                <a:latin typeface="+mn-lt"/>
              </a:rPr>
              <a:t>committed to make it simpler and quicker</a:t>
            </a:r>
            <a:endParaRPr lang="en-GB" sz="1800" b="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6660231" y="3212022"/>
            <a:ext cx="1647800" cy="5040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Verdana" pitchFamily="34" charset="0"/>
              </a:rPr>
              <a:t>Grant signature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Verdana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007936" y="3212022"/>
            <a:ext cx="1875488" cy="488667"/>
            <a:chOff x="7007936" y="3212022"/>
            <a:chExt cx="1875488" cy="48866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9549" y="3212022"/>
              <a:ext cx="523875" cy="367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7007936" y="3439079"/>
              <a:ext cx="10999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800000"/>
                  </a:solidFill>
                </a:rPr>
                <a:t>e</a:t>
              </a:r>
              <a:r>
                <a:rPr lang="en-GB" sz="1100" b="1" dirty="0" smtClean="0">
                  <a:solidFill>
                    <a:srgbClr val="800000"/>
                  </a:solidFill>
                </a:rPr>
                <a:t>-signature</a:t>
              </a:r>
              <a:endParaRPr lang="en-GB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7484132" y="5034633"/>
            <a:ext cx="1336340" cy="363638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Accession GA</a:t>
            </a:r>
          </a:p>
        </p:txBody>
      </p:sp>
    </p:spTree>
    <p:extLst>
      <p:ext uri="{BB962C8B-B14F-4D97-AF65-F5344CB8AC3E}">
        <p14:creationId xmlns:p14="http://schemas.microsoft.com/office/powerpoint/2010/main" val="16846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0" y="1370876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588" indent="0" algn="ctr" eaLnBrk="1" hangingPunct="1"/>
            <a:r>
              <a:rPr lang="en-GB" sz="2600" dirty="0" smtClean="0">
                <a:latin typeface="+mn-lt"/>
              </a:rPr>
              <a:t>Electronic-only </a:t>
            </a:r>
            <a:r>
              <a:rPr lang="en-GB" sz="2600" dirty="0">
                <a:latin typeface="+mn-lt"/>
              </a:rPr>
              <a:t>grant </a:t>
            </a:r>
            <a:r>
              <a:rPr lang="en-GB" sz="2600" dirty="0" smtClean="0">
                <a:latin typeface="+mn-lt"/>
              </a:rPr>
              <a:t>management</a:t>
            </a:r>
            <a:endParaRPr lang="en-GB" sz="2600" dirty="0">
              <a:latin typeface="+mn-lt"/>
            </a:endParaRPr>
          </a:p>
        </p:txBody>
      </p:sp>
      <p:sp>
        <p:nvSpPr>
          <p:cNvPr id="21" name="Rectangle 20"/>
          <p:cNvSpPr>
            <a:spLocks noGrp="1" noChangeArrowheads="1"/>
          </p:cNvSpPr>
          <p:nvPr/>
        </p:nvSpPr>
        <p:spPr bwMode="auto">
          <a:xfrm>
            <a:off x="540000" y="2110560"/>
            <a:ext cx="7965825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b="0" dirty="0">
                <a:solidFill>
                  <a:srgbClr val="800000"/>
                </a:solidFill>
                <a:latin typeface="+mn-lt"/>
              </a:rPr>
              <a:t>E-only: paper-free process endorsed by e-signature</a:t>
            </a: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b="0" dirty="0" smtClean="0">
                <a:solidFill>
                  <a:srgbClr val="800000"/>
                </a:solidFill>
                <a:latin typeface="+mn-lt"/>
              </a:rPr>
              <a:t>Based </a:t>
            </a:r>
            <a:r>
              <a:rPr lang="en-GB" sz="1800" b="0" dirty="0" smtClean="0">
                <a:solidFill>
                  <a:srgbClr val="800000"/>
                </a:solidFill>
                <a:latin typeface="+mn-lt"/>
              </a:rPr>
              <a:t>on a  "chain </a:t>
            </a:r>
            <a:r>
              <a:rPr lang="en-GB" sz="1800" b="0" dirty="0">
                <a:solidFill>
                  <a:srgbClr val="800000"/>
                </a:solidFill>
                <a:latin typeface="+mn-lt"/>
              </a:rPr>
              <a:t>of trust" enabling e-signature</a:t>
            </a: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b="0" dirty="0" smtClean="0">
                <a:solidFill>
                  <a:srgbClr val="800000"/>
                </a:solidFill>
                <a:latin typeface="+mn-lt"/>
              </a:rPr>
              <a:t>Identity </a:t>
            </a:r>
            <a:r>
              <a:rPr lang="en-GB" sz="1800" b="0" dirty="0">
                <a:solidFill>
                  <a:srgbClr val="800000"/>
                </a:solidFill>
                <a:latin typeface="+mn-lt"/>
              </a:rPr>
              <a:t>and Access Management (IAM</a:t>
            </a:r>
            <a:r>
              <a:rPr lang="en-GB" sz="1800" b="0" dirty="0" smtClean="0">
                <a:solidFill>
                  <a:srgbClr val="800000"/>
                </a:solidFill>
                <a:latin typeface="+mn-lt"/>
              </a:rPr>
              <a:t>)</a:t>
            </a: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b="0" dirty="0" smtClean="0">
                <a:solidFill>
                  <a:srgbClr val="800000"/>
                </a:solidFill>
                <a:latin typeface="+mn-lt"/>
              </a:rPr>
              <a:t> Roles </a:t>
            </a:r>
            <a:r>
              <a:rPr lang="en-GB" sz="1800" b="0" dirty="0">
                <a:solidFill>
                  <a:srgbClr val="800000"/>
                </a:solidFill>
                <a:latin typeface="+mn-lt"/>
              </a:rPr>
              <a:t>enabling e-signature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0000" y="4166558"/>
            <a:ext cx="8035533" cy="2216989"/>
            <a:chOff x="540000" y="4166558"/>
            <a:chExt cx="8035533" cy="2216989"/>
          </a:xfrm>
        </p:grpSpPr>
        <p:sp>
          <p:nvSpPr>
            <p:cNvPr id="2" name="Rectangle 1"/>
            <p:cNvSpPr/>
            <p:nvPr/>
          </p:nvSpPr>
          <p:spPr bwMode="auto">
            <a:xfrm>
              <a:off x="612475" y="4416725"/>
              <a:ext cx="4528868" cy="1966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40000" y="4166559"/>
              <a:ext cx="3982911" cy="2151618"/>
            </a:xfrm>
            <a:prstGeom prst="rect">
              <a:avLst/>
            </a:prstGeom>
            <a:solidFill>
              <a:srgbClr val="FFD6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88900" h="38100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75" y="4490970"/>
              <a:ext cx="3781739" cy="150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 bwMode="auto">
            <a:xfrm>
              <a:off x="4592622" y="4166558"/>
              <a:ext cx="3982911" cy="2151618"/>
            </a:xfrm>
            <a:prstGeom prst="rect">
              <a:avLst/>
            </a:prstGeom>
            <a:solidFill>
              <a:srgbClr val="FFD6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88900" h="38100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002" y="4416725"/>
              <a:ext cx="2686149" cy="1763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1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auto">
          <a:xfrm>
            <a:off x="4209692" y="2110560"/>
            <a:ext cx="4848044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80975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dirty="0">
                <a:solidFill>
                  <a:srgbClr val="800000"/>
                </a:solidFill>
                <a:latin typeface="+mn-lt"/>
              </a:rPr>
              <a:t>Declaration of </a:t>
            </a: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honour</a:t>
            </a:r>
          </a:p>
          <a:p>
            <a:pPr marL="0" indent="3175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GB" sz="1800" dirty="0" smtClean="0">
              <a:solidFill>
                <a:srgbClr val="800000"/>
              </a:solidFill>
              <a:latin typeface="+mn-lt"/>
            </a:endParaRP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GB" sz="900" b="0" dirty="0" smtClean="0">
              <a:solidFill>
                <a:srgbClr val="800000"/>
              </a:solidFill>
              <a:latin typeface="+mn-lt"/>
            </a:endParaRP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GB" sz="1800" b="0" dirty="0" smtClean="0">
              <a:solidFill>
                <a:srgbClr val="800000"/>
              </a:solidFill>
              <a:latin typeface="+mn-lt"/>
            </a:endParaRPr>
          </a:p>
          <a:p>
            <a:pPr marL="180975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The Grant Agreement</a:t>
            </a:r>
          </a:p>
          <a:p>
            <a:pPr marL="180975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GB" sz="1800" b="0" dirty="0">
              <a:solidFill>
                <a:srgbClr val="800000"/>
              </a:solidFill>
              <a:latin typeface="+mn-lt"/>
            </a:endParaRPr>
          </a:p>
          <a:p>
            <a:pPr marL="180975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GB" sz="1800" b="0" dirty="0" smtClean="0">
              <a:solidFill>
                <a:srgbClr val="800000"/>
              </a:solidFill>
              <a:latin typeface="+mn-lt"/>
            </a:endParaRPr>
          </a:p>
          <a:p>
            <a:pPr marL="180975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GB" sz="1800" b="0" dirty="0" smtClean="0">
              <a:solidFill>
                <a:srgbClr val="800000"/>
              </a:solidFill>
              <a:latin typeface="+mn-lt"/>
            </a:endParaRPr>
          </a:p>
          <a:p>
            <a:pPr marL="180975" indent="-1778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>Accession Forms</a:t>
            </a:r>
            <a:endParaRPr lang="en-GB" sz="1800" b="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4425354" y="2162316"/>
            <a:ext cx="4546121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175" indent="0" eaLnBrk="1" hangingPunct="1">
              <a:spcAft>
                <a:spcPts val="600"/>
              </a:spcAft>
            </a:pPr>
            <a:r>
              <a:rPr lang="en-GB" sz="1800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en-GB" sz="1800" dirty="0" smtClean="0">
                <a:solidFill>
                  <a:srgbClr val="800000"/>
                </a:solidFill>
                <a:latin typeface="+mn-lt"/>
              </a:rPr>
            </a:br>
            <a:r>
              <a:rPr lang="en-GB" sz="1800" b="0" dirty="0" smtClean="0">
                <a:solidFill>
                  <a:schemeClr val="accent6"/>
                </a:solidFill>
                <a:latin typeface="+mn-lt"/>
              </a:rPr>
              <a:t>the </a:t>
            </a:r>
            <a:r>
              <a:rPr lang="en-GB" sz="1800" b="0" dirty="0">
                <a:solidFill>
                  <a:schemeClr val="accent6"/>
                </a:solidFill>
                <a:latin typeface="+mn-lt"/>
              </a:rPr>
              <a:t>coordinator </a:t>
            </a:r>
            <a:r>
              <a:rPr lang="en-GB" sz="1800" b="0" dirty="0" smtClean="0">
                <a:solidFill>
                  <a:schemeClr val="accent6"/>
                </a:solidFill>
                <a:latin typeface="+mn-lt"/>
              </a:rPr>
              <a:t>and each beneficiary,</a:t>
            </a:r>
            <a:br>
              <a:rPr lang="en-GB" sz="1800" b="0" dirty="0" smtClean="0">
                <a:solidFill>
                  <a:schemeClr val="accent6"/>
                </a:solidFill>
                <a:latin typeface="+mn-lt"/>
              </a:rPr>
            </a:br>
            <a:r>
              <a:rPr lang="en-GB" sz="1800" b="0" dirty="0" smtClean="0">
                <a:solidFill>
                  <a:schemeClr val="accent6"/>
                </a:solidFill>
                <a:latin typeface="+mn-lt"/>
              </a:rPr>
              <a:t>signed </a:t>
            </a:r>
            <a:r>
              <a:rPr lang="en-GB" sz="1800" b="0" dirty="0">
                <a:solidFill>
                  <a:schemeClr val="accent6"/>
                </a:solidFill>
                <a:latin typeface="+mn-lt"/>
              </a:rPr>
              <a:t>by the </a:t>
            </a:r>
            <a:r>
              <a:rPr lang="en-GB" sz="1800" dirty="0">
                <a:solidFill>
                  <a:schemeClr val="accent6"/>
                </a:solidFill>
                <a:latin typeface="+mn-lt"/>
              </a:rPr>
              <a:t>LSIGN</a:t>
            </a: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GB" sz="1800" b="0" dirty="0" smtClean="0">
              <a:solidFill>
                <a:schemeClr val="accent6"/>
              </a:solidFill>
              <a:latin typeface="+mn-lt"/>
            </a:endParaRP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GB" sz="1800" b="0" dirty="0" smtClean="0">
              <a:solidFill>
                <a:schemeClr val="accent6"/>
              </a:solidFill>
              <a:latin typeface="+mn-lt"/>
            </a:endParaRPr>
          </a:p>
          <a:p>
            <a:pPr marL="0" indent="0" eaLnBrk="1" hangingPunct="1">
              <a:spcAft>
                <a:spcPts val="600"/>
              </a:spcAft>
            </a:pPr>
            <a:r>
              <a:rPr lang="en-GB" sz="1800" dirty="0" smtClean="0">
                <a:solidFill>
                  <a:schemeClr val="accent6"/>
                </a:solidFill>
                <a:latin typeface="+mn-lt"/>
              </a:rPr>
              <a:t>- first</a:t>
            </a:r>
            <a:r>
              <a:rPr lang="en-GB" sz="1800" b="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1800" b="0" dirty="0">
                <a:solidFill>
                  <a:schemeClr val="accent6"/>
                </a:solidFill>
                <a:latin typeface="+mn-lt"/>
              </a:rPr>
              <a:t>the </a:t>
            </a:r>
            <a:r>
              <a:rPr lang="en-GB" sz="1800" b="0" dirty="0" smtClean="0">
                <a:solidFill>
                  <a:schemeClr val="accent6"/>
                </a:solidFill>
                <a:latin typeface="+mn-lt"/>
              </a:rPr>
              <a:t>coordinator, by </a:t>
            </a:r>
            <a:r>
              <a:rPr lang="en-GB" sz="1800" b="0" dirty="0">
                <a:solidFill>
                  <a:schemeClr val="accent6"/>
                </a:solidFill>
                <a:latin typeface="+mn-lt"/>
              </a:rPr>
              <a:t>the </a:t>
            </a:r>
            <a:r>
              <a:rPr lang="en-GB" sz="1800" dirty="0" smtClean="0">
                <a:solidFill>
                  <a:schemeClr val="accent6"/>
                </a:solidFill>
                <a:latin typeface="+mn-lt"/>
              </a:rPr>
              <a:t>LSIGN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en-GB" sz="1800" dirty="0" smtClean="0">
                <a:solidFill>
                  <a:schemeClr val="accent6"/>
                </a:solidFill>
                <a:latin typeface="+mn-lt"/>
              </a:rPr>
              <a:t>- second</a:t>
            </a:r>
            <a:r>
              <a:rPr lang="en-GB" sz="1800" b="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1800" b="0" dirty="0">
                <a:solidFill>
                  <a:schemeClr val="accent6"/>
                </a:solidFill>
                <a:latin typeface="+mn-lt"/>
              </a:rPr>
              <a:t>the EU </a:t>
            </a:r>
            <a:r>
              <a:rPr lang="en-GB" sz="1800" dirty="0" smtClean="0">
                <a:solidFill>
                  <a:schemeClr val="accent6"/>
                </a:solidFill>
                <a:latin typeface="+mn-lt"/>
              </a:rPr>
              <a:t>EC/Agency</a:t>
            </a: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GB" sz="1800" b="0" dirty="0" smtClean="0">
              <a:solidFill>
                <a:schemeClr val="accent6"/>
              </a:solidFill>
              <a:latin typeface="+mn-lt"/>
            </a:endParaRP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GB" sz="1800" b="0" dirty="0" smtClean="0">
              <a:solidFill>
                <a:schemeClr val="accent6"/>
              </a:solidFill>
              <a:latin typeface="+mn-lt"/>
            </a:endParaRPr>
          </a:p>
          <a:p>
            <a:pPr marL="3175" indent="0" eaLnBrk="1" hangingPunct="1">
              <a:spcAft>
                <a:spcPts val="600"/>
              </a:spcAft>
            </a:pPr>
            <a:r>
              <a:rPr lang="en-GB" sz="1800" b="0" dirty="0" smtClean="0">
                <a:solidFill>
                  <a:schemeClr val="accent6"/>
                </a:solidFill>
                <a:latin typeface="+mn-lt"/>
              </a:rPr>
              <a:t>each </a:t>
            </a:r>
            <a:r>
              <a:rPr lang="en-GB" sz="1800" b="0" dirty="0">
                <a:solidFill>
                  <a:schemeClr val="accent6"/>
                </a:solidFill>
                <a:latin typeface="+mn-lt"/>
              </a:rPr>
              <a:t>beneficiary - by the </a:t>
            </a:r>
            <a:r>
              <a:rPr lang="en-GB" sz="1800" dirty="0">
                <a:solidFill>
                  <a:schemeClr val="accent6"/>
                </a:solidFill>
                <a:latin typeface="+mn-lt"/>
              </a:rPr>
              <a:t>LSIGN</a:t>
            </a:r>
          </a:p>
          <a:p>
            <a:pPr marL="346075" indent="-342900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GB" sz="1800" b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0" y="1370876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588" indent="0" algn="ctr" eaLnBrk="1" hangingPunct="1"/>
            <a:r>
              <a:rPr lang="en-GB" sz="2600" dirty="0" smtClean="0">
                <a:latin typeface="+mn-lt"/>
              </a:rPr>
              <a:t>E-signatures on GAP</a:t>
            </a:r>
            <a:endParaRPr lang="en-GB" sz="26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7" y="2110560"/>
            <a:ext cx="3221850" cy="371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0" y="1216988"/>
            <a:ext cx="9144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588" indent="0" algn="ctr" eaLnBrk="1" hangingPunct="1"/>
            <a:r>
              <a:rPr lang="en-GB" sz="2600" dirty="0">
                <a:latin typeface="+mn-lt"/>
              </a:rPr>
              <a:t>IT system suite for grant </a:t>
            </a:r>
            <a:r>
              <a:rPr lang="en-GB" sz="2600" dirty="0" smtClean="0">
                <a:latin typeface="+mn-lt"/>
              </a:rPr>
              <a:t>management:</a:t>
            </a:r>
          </a:p>
          <a:p>
            <a:pPr marL="1588" indent="0" algn="ctr" eaLnBrk="1" hangingPunct="1"/>
            <a:r>
              <a:rPr lang="en-GB" sz="2000" b="0" dirty="0" smtClean="0">
                <a:latin typeface="+mn-lt"/>
              </a:rPr>
              <a:t>Fully integrated into the Participant Portal</a:t>
            </a:r>
            <a:endParaRPr lang="en-GB" sz="2000" b="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52" y="2044474"/>
            <a:ext cx="6970695" cy="455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897147" y="2812211"/>
            <a:ext cx="834668" cy="405441"/>
          </a:xfrm>
          <a:prstGeom prst="round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"/>
          <a:stretch/>
        </p:blipFill>
        <p:spPr bwMode="auto">
          <a:xfrm>
            <a:off x="1182977" y="2044475"/>
            <a:ext cx="6743816" cy="4576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16988"/>
            <a:ext cx="9144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588" indent="0" algn="ctr" eaLnBrk="1" hangingPunct="1"/>
            <a:r>
              <a:rPr lang="en-GB" sz="2600" dirty="0">
                <a:latin typeface="+mn-lt"/>
              </a:rPr>
              <a:t>IT system suite for grant </a:t>
            </a:r>
            <a:r>
              <a:rPr lang="en-GB" sz="2600" dirty="0" smtClean="0">
                <a:latin typeface="+mn-lt"/>
              </a:rPr>
              <a:t>management:</a:t>
            </a:r>
          </a:p>
          <a:p>
            <a:pPr marL="1588" indent="0" algn="ctr" eaLnBrk="1" hangingPunct="1"/>
            <a:r>
              <a:rPr lang="en-GB" sz="2000" b="0" dirty="0" smtClean="0">
                <a:latin typeface="+mn-lt"/>
              </a:rPr>
              <a:t>Participant Portal Grant Management Service (</a:t>
            </a:r>
            <a:r>
              <a:rPr lang="en-GB" sz="2000" dirty="0" smtClean="0">
                <a:latin typeface="+mn-lt"/>
              </a:rPr>
              <a:t>PPGMS</a:t>
            </a:r>
            <a:r>
              <a:rPr lang="en-GB" sz="2000" b="0" dirty="0" smtClean="0">
                <a:latin typeface="+mn-lt"/>
              </a:rPr>
              <a:t>)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6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0" y="1370876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588" indent="0" algn="ctr" eaLnBrk="1" hangingPunct="1"/>
            <a:r>
              <a:rPr lang="en-GB" sz="2600" dirty="0" smtClean="0">
                <a:latin typeface="+mn-lt"/>
              </a:rPr>
              <a:t>PPGMS</a:t>
            </a:r>
            <a:endParaRPr lang="en-GB" sz="2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6" y="2108395"/>
            <a:ext cx="7888967" cy="4449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09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55D25FF87B6184F91879E72AB28E5AE" ma:contentTypeVersion="15" ma:contentTypeDescription="Create a new document." ma:contentTypeScope="" ma:versionID="bd5da9052f6076370f0245365515e72d">
  <xsd:schema xmlns:xsd="http://www.w3.org/2001/XMLSchema" xmlns:xs="http://www.w3.org/2001/XMLSchema" xmlns:p="http://schemas.microsoft.com/office/2006/metadata/properties" xmlns:ns3="http://schemas.microsoft.com/sharepoint/v4" targetNamespace="http://schemas.microsoft.com/office/2006/metadata/properties" ma:root="true" ma:fieldsID="2ee49e48b3b082bd20b688a0ccb3ae16" ns3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 ma:index="5" ma:displayName="Subject"/>
        <xsd:element ref="dc:description" minOccurs="0" maxOccurs="1" ma:index="6" ma:displayName="Comments"/>
        <xsd:element name="keywords" minOccurs="0" maxOccurs="1" type="xsd:string" ma:index="4" ma:displayName="Keywords"/>
        <xsd:element ref="dc:language" minOccurs="0" maxOccurs="1"/>
        <xsd:element name="category" minOccurs="0" maxOccurs="1" type="xsd:string" ma:index="3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B819A2DE-9415-40F6-9BEE-8DF28F28E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EE63B3-CC05-4F78-90C2-21E1E6EEBF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76CBCE-1105-4D2F-A2F9-D091E54BF40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sharepoint/v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2810</TotalTime>
  <Words>447</Words>
  <Application>Microsoft Office PowerPoint</Application>
  <PresentationFormat>On-screen Show (4:3)</PresentationFormat>
  <Paragraphs>154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E-only grant management:   more is on offer now</vt:lpstr>
      <vt:lpstr>     … and some KPI metrics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BERCZIK Attila</dc:creator>
  <cp:lastModifiedBy>BERCZIK Attila (RTD)</cp:lastModifiedBy>
  <cp:revision>290</cp:revision>
  <cp:lastPrinted>2014-08-25T08:31:39Z</cp:lastPrinted>
  <dcterms:created xsi:type="dcterms:W3CDTF">2014-04-10T16:09:43Z</dcterms:created>
  <dcterms:modified xsi:type="dcterms:W3CDTF">2015-09-04T12:35:08Z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0x010100258AA79CEB83498886A3A0868112325000C55D25FF87B6184F91879E72AB28E5AE</vt:lpwstr>
  </property>
</Properties>
</file>